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6" r:id="rId4"/>
    <p:sldId id="285" r:id="rId5"/>
    <p:sldId id="257" r:id="rId6"/>
    <p:sldId id="269" r:id="rId7"/>
    <p:sldId id="271" r:id="rId8"/>
    <p:sldId id="288" r:id="rId9"/>
    <p:sldId id="270" r:id="rId10"/>
    <p:sldId id="272" r:id="rId11"/>
    <p:sldId id="289" r:id="rId12"/>
    <p:sldId id="286" r:id="rId13"/>
    <p:sldId id="287" r:id="rId14"/>
    <p:sldId id="290" r:id="rId15"/>
    <p:sldId id="278" r:id="rId16"/>
    <p:sldId id="260" r:id="rId17"/>
    <p:sldId id="279" r:id="rId18"/>
    <p:sldId id="291" r:id="rId19"/>
    <p:sldId id="292" r:id="rId20"/>
  </p:sldIdLst>
  <p:sldSz cx="7561263" cy="104409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B6B"/>
    <a:srgbClr val="E6FDCF"/>
    <a:srgbClr val="A9DEF1"/>
    <a:srgbClr val="ECFECE"/>
    <a:srgbClr val="E8F6FE"/>
    <a:srgbClr val="C5EDF7"/>
    <a:srgbClr val="DAFEFC"/>
    <a:srgbClr val="FEFCE2"/>
    <a:srgbClr val="D1F4FB"/>
    <a:srgbClr val="DBFD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124" y="168"/>
      </p:cViewPr>
      <p:guideLst>
        <p:guide orient="horz" pos="328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8CB69-3453-485B-84EA-C0D9F556CFE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B7408-7D6B-42D8-9320-4D493AE5E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243474"/>
            <a:ext cx="6427074" cy="22380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18125"/>
            <a:ext cx="1701284" cy="8908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18125"/>
            <a:ext cx="4977831" cy="8908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709302"/>
            <a:ext cx="6427074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425337"/>
            <a:ext cx="6427074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436232"/>
            <a:ext cx="3339558" cy="68905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36232"/>
            <a:ext cx="3339558" cy="68905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37139"/>
            <a:ext cx="3340871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11147"/>
            <a:ext cx="3340871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37139"/>
            <a:ext cx="3342183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11147"/>
            <a:ext cx="3342183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15706"/>
            <a:ext cx="2487603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6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3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32922"/>
            <a:ext cx="4536758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171524"/>
            <a:ext cx="4536758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FDCF"/>
            </a:gs>
            <a:gs pos="64999">
              <a:srgbClr val="FEFCE2"/>
            </a:gs>
            <a:gs pos="100000">
              <a:srgbClr val="C5EDF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6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-to.ru/blog/avtoservis/stanciya-tehnicheskogo-obslujivaniya-avtomobilei" TargetMode="External"/><Relationship Id="rId2" Type="http://schemas.openxmlformats.org/officeDocument/2006/relationships/hyperlink" Target="https://www.gigotoys.com/index-ru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www.lada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305096"/>
            <a:ext cx="787530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7192" y="326247"/>
            <a:ext cx="7384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ГБОУ СОШ № 4 г.о. Чапаевск – детский сад №20, реализующее основные общеобразовательные программы дошкольного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169" y="1505718"/>
            <a:ext cx="7032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Окружной этап Всероссийского профориентационного технологического  конкурса с международным участием «Инженерные кадры России»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среди дошкольных образовательных организаций в категории</a:t>
            </a:r>
          </a:p>
        </p:txBody>
      </p:sp>
      <p:pic>
        <p:nvPicPr>
          <p:cNvPr id="11266" name="Picture 2" descr="https://sun9-82.userapi.com/impg/2nLu6Po06aEFi0mGyY2YfebOH-AhrJk0EQVLKA/SX65O1wkwIo.jpg?size=512x187&amp;quality=96&amp;sign=3a6faf44de641a195c65f7f916debe2b&amp;type=alb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6119" y="3720296"/>
            <a:ext cx="3485294" cy="19448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1937" y="7292196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Разработчики: Катков Роман Дмитриевич,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Черненко Давид Юрьевич, воспитанники старшей группы.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Тренер: Шамсутдинова Юлия Викторовна, воспитатель.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Предприятие –партнер: ООО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Инсталл-Авто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3177" y="6006312"/>
            <a:ext cx="4793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Проект: «Робот-маляр для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окрашивания автомобилей»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0499" y="9863964"/>
            <a:ext cx="178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Чапаевск, 2025г.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08863" y="1862908"/>
            <a:ext cx="61380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Важно создать безопасные условия для автомаляра!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Сделать это возможно благодаря правильной организации рабочего места – комнаты-камеры.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Качество и правильность организации данного помещения влияет и на качество покраски. Ведь наличие малейших пылинок в воздухе, высокая или низкая температура в помещении и другие важные моменты способны значительно снизить результат покраски машины или её деталей.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робота-маляра, который будет находится в камере (зоне покраски), осуществлять и контролировать процесс покраски.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 автомобиль (опытный образец для  «окрашивания»),  который без помощи  человека  сможет заезжать в  зону покраски и  контролировать процесс.   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макет зоны окрашивания, провести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исследования роботов. При необходимости доработать их функции. Выбрать оптимальный вариант функций.</a:t>
            </a:r>
          </a:p>
          <a:p>
            <a:pPr algn="just"/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Обсудить со специалистами проект. Провести предварительную защиту проекта. 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4483" y="362710"/>
            <a:ext cx="2357454" cy="714380"/>
          </a:xfrm>
          <a:prstGeom prst="wedgeRoundRectCallout">
            <a:avLst>
              <a:gd name="adj1" fmla="val 39816"/>
              <a:gd name="adj2" fmla="val 95560"/>
              <a:gd name="adj3" fmla="val 16667"/>
            </a:avLst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62710"/>
            <a:ext cx="328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решить проблему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автомаляра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780631" y="648462"/>
            <a:ext cx="3286148" cy="642942"/>
          </a:xfrm>
          <a:prstGeom prst="wedgeRoundRectCallout">
            <a:avLst>
              <a:gd name="adj1" fmla="val 4515"/>
              <a:gd name="adj2" fmla="val 111935"/>
              <a:gd name="adj3" fmla="val 16667"/>
            </a:avLst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80631" y="648462"/>
            <a:ext cx="328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дорожную карту  с описанием этапов проекта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375" y="219834"/>
            <a:ext cx="815314" cy="75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5852333" y="8792394"/>
            <a:ext cx="1357322" cy="13027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019" y="8935270"/>
            <a:ext cx="1660773" cy="1150505"/>
          </a:xfrm>
          <a:prstGeom prst="rect">
            <a:avLst/>
          </a:prstGeom>
          <a:noFill/>
        </p:spPr>
      </p:pic>
      <p:pic>
        <p:nvPicPr>
          <p:cNvPr id="12" name="Picture 16" descr="https://101clipart.com/wp-content/uploads/13/Clipart%20Numbers%201%2010%20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2" t="4329" r="80555" b="52272"/>
          <a:stretch>
            <a:fillRect/>
          </a:stretch>
        </p:blipFill>
        <p:spPr bwMode="auto">
          <a:xfrm>
            <a:off x="280169" y="1934346"/>
            <a:ext cx="713328" cy="657525"/>
          </a:xfrm>
          <a:prstGeom prst="rect">
            <a:avLst/>
          </a:prstGeom>
          <a:noFill/>
        </p:spPr>
      </p:pic>
      <p:pic>
        <p:nvPicPr>
          <p:cNvPr id="16" name="Picture 16" descr="https://101clipart.com/wp-content/uploads/13/Clipart%20Numbers%201%2010%20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32" t="4233" r="61296" b="52727"/>
          <a:stretch>
            <a:fillRect/>
          </a:stretch>
        </p:blipFill>
        <p:spPr bwMode="auto">
          <a:xfrm>
            <a:off x="280169" y="4006048"/>
            <a:ext cx="724042" cy="667322"/>
          </a:xfrm>
          <a:prstGeom prst="rect">
            <a:avLst/>
          </a:prstGeom>
          <a:noFill/>
        </p:spPr>
      </p:pic>
      <p:pic>
        <p:nvPicPr>
          <p:cNvPr id="18" name="Picture 16" descr="https://101clipart.com/wp-content/uploads/13/Clipart%20Numbers%201%2010%20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07" t="4693" r="21944" b="52968"/>
          <a:stretch>
            <a:fillRect/>
          </a:stretch>
        </p:blipFill>
        <p:spPr bwMode="auto">
          <a:xfrm>
            <a:off x="280169" y="5791998"/>
            <a:ext cx="724042" cy="657293"/>
          </a:xfrm>
          <a:prstGeom prst="rect">
            <a:avLst/>
          </a:prstGeom>
          <a:noFill/>
        </p:spPr>
      </p:pic>
      <p:pic>
        <p:nvPicPr>
          <p:cNvPr id="19" name="Picture 16" descr="https://101clipart.com/wp-content/uploads/13/Clipart%20Numbers%201%2010%20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91" t="4517" r="41686" b="52786"/>
          <a:stretch>
            <a:fillRect/>
          </a:stretch>
        </p:blipFill>
        <p:spPr bwMode="auto">
          <a:xfrm>
            <a:off x="280169" y="4863304"/>
            <a:ext cx="728890" cy="672197"/>
          </a:xfrm>
          <a:prstGeom prst="rect">
            <a:avLst/>
          </a:prstGeom>
          <a:noFill/>
        </p:spPr>
      </p:pic>
      <p:pic>
        <p:nvPicPr>
          <p:cNvPr id="20" name="Picture 16" descr="https://101clipart.com/wp-content/uploads/13/Clipart%20Numbers%201%2010%20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336" t="4476" r="2340" b="53002"/>
          <a:stretch>
            <a:fillRect/>
          </a:stretch>
        </p:blipFill>
        <p:spPr bwMode="auto">
          <a:xfrm>
            <a:off x="351607" y="6720692"/>
            <a:ext cx="724042" cy="657293"/>
          </a:xfrm>
          <a:prstGeom prst="rect">
            <a:avLst/>
          </a:prstGeom>
          <a:noFill/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280829" y="0"/>
            <a:ext cx="32861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994549" y="-280232"/>
            <a:ext cx="32861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Елена\Desktop\D1R8Hg6ZVeVmSHjqJHFuVI54bA_QzOvII8XnTWBxmBBe_GJkMZFzX5LvGaIN095w9yVL15NgY2J-3LF--ibIdisQ.jpg"/>
          <p:cNvPicPr>
            <a:picLocks noChangeAspect="1" noChangeArrowheads="1"/>
          </p:cNvPicPr>
          <p:nvPr/>
        </p:nvPicPr>
        <p:blipFill>
          <a:blip r:embed="rId5" cstate="print">
            <a:lum bright="7000" contrast="3000"/>
          </a:blip>
          <a:srcRect l="1360" t="18758" b="14835"/>
          <a:stretch>
            <a:fillRect/>
          </a:stretch>
        </p:blipFill>
        <p:spPr bwMode="auto">
          <a:xfrm>
            <a:off x="423045" y="7577948"/>
            <a:ext cx="5074882" cy="256240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08731" y="10006841"/>
            <a:ext cx="2428892" cy="285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Рисунок макета автомастерской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675"/>
          <a:stretch>
            <a:fillRect/>
          </a:stretch>
        </p:blipFill>
        <p:spPr bwMode="auto">
          <a:xfrm>
            <a:off x="3994945" y="5863436"/>
            <a:ext cx="30619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228" t="12513" r="4623"/>
          <a:stretch>
            <a:fillRect/>
          </a:stretch>
        </p:blipFill>
        <p:spPr bwMode="auto">
          <a:xfrm>
            <a:off x="780235" y="8149452"/>
            <a:ext cx="2714644" cy="197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16055" t="10134"/>
          <a:stretch>
            <a:fillRect/>
          </a:stretch>
        </p:blipFill>
        <p:spPr bwMode="auto">
          <a:xfrm>
            <a:off x="780235" y="5863436"/>
            <a:ext cx="2714644" cy="217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5852333" y="8792394"/>
            <a:ext cx="1357322" cy="13027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019" y="8935270"/>
            <a:ext cx="1660773" cy="11505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0235" y="1791470"/>
            <a:ext cx="592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Вместе с тренером мы продумали и сконструировали роботов.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Провели  испытание роботов.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8797" y="5220494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Когда проект был готов, мы еще раз посетили мастеров и обсудили с ними наш проект. Показали работу робота и получили положительную оценку. </a:t>
            </a:r>
          </a:p>
        </p:txBody>
      </p:sp>
      <p:pic>
        <p:nvPicPr>
          <p:cNvPr id="11" name="Picture 2" descr="C:\Users\Елена\Desktop\1T4m07Dc5gg.jpg"/>
          <p:cNvPicPr>
            <a:picLocks noChangeAspect="1" noChangeArrowheads="1"/>
          </p:cNvPicPr>
          <p:nvPr/>
        </p:nvPicPr>
        <p:blipFill>
          <a:blip r:embed="rId6" cstate="print">
            <a:lum bright="4000" contrast="12000"/>
          </a:blip>
          <a:srcRect/>
          <a:stretch>
            <a:fillRect/>
          </a:stretch>
        </p:blipFill>
        <p:spPr bwMode="auto">
          <a:xfrm>
            <a:off x="4209259" y="219834"/>
            <a:ext cx="2643206" cy="198240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lum bright="2000" contrast="16000"/>
          </a:blip>
          <a:srcRect/>
          <a:stretch>
            <a:fillRect/>
          </a:stretch>
        </p:blipFill>
        <p:spPr bwMode="auto">
          <a:xfrm>
            <a:off x="851673" y="2934478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Елена\Desktop\mekKDVjahJc.jpg"/>
          <p:cNvPicPr>
            <a:picLocks noChangeAspect="1" noChangeArrowheads="1"/>
          </p:cNvPicPr>
          <p:nvPr/>
        </p:nvPicPr>
        <p:blipFill>
          <a:blip r:embed="rId8" cstate="print">
            <a:lum bright="4000" contrast="12000"/>
          </a:blip>
          <a:srcRect/>
          <a:stretch>
            <a:fillRect/>
          </a:stretch>
        </p:blipFill>
        <p:spPr bwMode="auto">
          <a:xfrm>
            <a:off x="851673" y="219834"/>
            <a:ext cx="2643206" cy="1982404"/>
          </a:xfrm>
          <a:prstGeom prst="rect">
            <a:avLst/>
          </a:prstGeom>
          <a:noFill/>
        </p:spPr>
      </p:pic>
      <p:pic>
        <p:nvPicPr>
          <p:cNvPr id="2053" name="Picture 5" descr="C:\Users\Елена\Desktop\TRXPlVCNLYA.jpg"/>
          <p:cNvPicPr>
            <a:picLocks noChangeAspect="1" noChangeArrowheads="1"/>
          </p:cNvPicPr>
          <p:nvPr/>
        </p:nvPicPr>
        <p:blipFill>
          <a:blip r:embed="rId9" cstate="print">
            <a:lum bright="2000" contrast="16000"/>
          </a:blip>
          <a:srcRect/>
          <a:stretch>
            <a:fillRect/>
          </a:stretch>
        </p:blipFill>
        <p:spPr bwMode="auto">
          <a:xfrm>
            <a:off x="4209259" y="2934478"/>
            <a:ext cx="2667019" cy="20002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08797" y="4863304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Выполнили макет автомастерской.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3923507" y="219834"/>
            <a:ext cx="3071834" cy="428628"/>
          </a:xfrm>
          <a:prstGeom prst="wedgeRoundRectCallout">
            <a:avLst>
              <a:gd name="adj1" fmla="val -55705"/>
              <a:gd name="adj2" fmla="val -17156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37821" y="219834"/>
            <a:ext cx="300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797" y="219834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ТЕХНИЧЕСКАЯ ЧАСТЬ ПРОЕКТА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709589" y="505586"/>
            <a:ext cx="214314" cy="5000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607" y="1005652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собрали робота–маляра и автомобиль для демонстрации проекта с помощью конструктора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Gigo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«Робототехника для малышей».  </a:t>
            </a: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5987" y="1219966"/>
            <a:ext cx="2643206" cy="2279643"/>
          </a:xfrm>
          <a:prstGeom prst="rect">
            <a:avLst/>
          </a:prstGeom>
          <a:noFill/>
        </p:spPr>
      </p:pic>
      <p:pic>
        <p:nvPicPr>
          <p:cNvPr id="17412" name="Picture 4" descr="https://tpoo.ru/userfls/shop/large/3/21350_nabor---robo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9193" y="1148528"/>
            <a:ext cx="2500330" cy="250033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4587" y="3291668"/>
            <a:ext cx="7077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реализации проекта нам понадобились следующие детали: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Набор «Робототехника для малышей»: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программируемая подвижная платформа, кубики, призмы, штифты, двухсторонние карточки с кодами, поля для выполнения задач робота.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Набор «Робот»: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штифты, втулка, балки, кубы, рамки, ось для мотора-редуктора, зубчатые колеса, панель круговая, ИК-приемник, ИК-контроллер, мотор-редуктор.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Инженерное решение. Описание конструкций.</a:t>
            </a:r>
          </a:p>
          <a:p>
            <a:pPr algn="ctr"/>
            <a:r>
              <a:rPr lang="ru-RU" sz="16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Робот-маляр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1607" y="5863435"/>
          <a:ext cx="6858048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0"/>
                <a:gridCol w="2571768"/>
              </a:tblGrid>
              <a:tr h="1594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Собираем вентилятор:</a:t>
                      </a:r>
                    </a:p>
                    <a:p>
                      <a:pPr marL="0" indent="0"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Скрепили балки двумя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переходниками и вставили ось. На концах балок прикрепили  синие кубы.</a:t>
                      </a:r>
                    </a:p>
                    <a:p>
                      <a:pPr marL="0" indent="0"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Собрали стойку из 2х рамок и балок, соединили их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штифтами. На рамку присоединили первый мотор-редуктор с соединительными проводами.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1" name="Picture 1" descr="C:\Users\Елена\Desktop\инсталл\-5226503139832752804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0499" y="6220625"/>
            <a:ext cx="1785950" cy="1821527"/>
          </a:xfrm>
          <a:prstGeom prst="rect">
            <a:avLst/>
          </a:prstGeom>
          <a:noFill/>
        </p:spPr>
      </p:pic>
      <p:pic>
        <p:nvPicPr>
          <p:cNvPr id="20482" name="Picture 2" descr="C:\Users\Елена\Desktop\инсталл\-5226503139832752805_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45" y="6220626"/>
            <a:ext cx="2286016" cy="1782378"/>
          </a:xfrm>
          <a:prstGeom prst="rect">
            <a:avLst/>
          </a:prstGeom>
          <a:noFill/>
        </p:spPr>
      </p:pic>
      <p:pic>
        <p:nvPicPr>
          <p:cNvPr id="20483" name="Picture 3" descr="C:\Users\Елена\Desktop\инсталл\-5226503139832752803_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359" y="8292328"/>
            <a:ext cx="1401747" cy="1857388"/>
          </a:xfrm>
          <a:prstGeom prst="rect">
            <a:avLst/>
          </a:prstGeom>
          <a:noFill/>
        </p:spPr>
      </p:pic>
      <p:pic>
        <p:nvPicPr>
          <p:cNvPr id="20484" name="Picture 4" descr="C:\Users\Елена\Desktop\инсталл\-5226503139832752800_121.jpg"/>
          <p:cNvPicPr>
            <a:picLocks noChangeAspect="1" noChangeArrowheads="1"/>
          </p:cNvPicPr>
          <p:nvPr/>
        </p:nvPicPr>
        <p:blipFill>
          <a:blip r:embed="rId7" cstate="print"/>
          <a:srcRect b="7997"/>
          <a:stretch>
            <a:fillRect/>
          </a:stretch>
        </p:blipFill>
        <p:spPr bwMode="auto">
          <a:xfrm>
            <a:off x="2637623" y="8292328"/>
            <a:ext cx="1335121" cy="1862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852333" y="8792394"/>
            <a:ext cx="1357322" cy="13027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019" y="8935270"/>
            <a:ext cx="1660773" cy="1150505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3045" y="291272"/>
          <a:ext cx="6858048" cy="682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0"/>
                <a:gridCol w="2571768"/>
              </a:tblGrid>
              <a:tr h="2357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Присоединили вентилятор 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верхней балке.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раму закрепили ИК-приемник.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нижнюю балку сверху добавляем второй мотор-редуктор.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 снизу прикрепляем маленькую шестеренку.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97075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большую шестеренку с помощью штифтов закрепили балки. На панель с помощью средней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оси закрепили большую шестеренку.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Соединили 2 конструкции.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Робот-маляр готов!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7" name="Picture 1" descr="C:\Users\Елена\Desktop\инсталл\-5226503139832752799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483" y="434148"/>
            <a:ext cx="1251281" cy="2014641"/>
          </a:xfrm>
          <a:prstGeom prst="rect">
            <a:avLst/>
          </a:prstGeom>
          <a:noFill/>
        </p:spPr>
      </p:pic>
      <p:pic>
        <p:nvPicPr>
          <p:cNvPr id="19458" name="Picture 2" descr="C:\Users\Елена\Desktop\инсталл\-5226503139832752798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1805" y="434148"/>
            <a:ext cx="1334551" cy="2000264"/>
          </a:xfrm>
          <a:prstGeom prst="rect">
            <a:avLst/>
          </a:prstGeom>
          <a:noFill/>
        </p:spPr>
      </p:pic>
      <p:pic>
        <p:nvPicPr>
          <p:cNvPr id="19459" name="Picture 3" descr="C:\Users\Елена\Desktop\инсталл\-5226503139832752794_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4681" y="4934742"/>
            <a:ext cx="1451922" cy="2148508"/>
          </a:xfrm>
          <a:prstGeom prst="rect">
            <a:avLst/>
          </a:prstGeom>
          <a:noFill/>
        </p:spPr>
      </p:pic>
      <p:pic>
        <p:nvPicPr>
          <p:cNvPr id="19460" name="Picture 4" descr="C:\Users\Елена\Desktop\инсталл\-5226503139832752795_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6185" y="2934478"/>
            <a:ext cx="2038830" cy="1651771"/>
          </a:xfrm>
          <a:prstGeom prst="rect">
            <a:avLst/>
          </a:prstGeom>
          <a:noFill/>
        </p:spPr>
      </p:pic>
      <p:pic>
        <p:nvPicPr>
          <p:cNvPr id="19461" name="Picture 5" descr="C:\Users\Елена\Desktop\инсталл\-5226503139832752796_1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921" y="2934478"/>
            <a:ext cx="1863759" cy="1143008"/>
          </a:xfrm>
          <a:prstGeom prst="rect">
            <a:avLst/>
          </a:prstGeom>
          <a:noFill/>
        </p:spPr>
      </p:pic>
      <p:pic>
        <p:nvPicPr>
          <p:cNvPr id="19462" name="Picture 6" descr="C:\Users\Елена\Desktop\инсталл\-5226503139832752797_1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8705" y="434148"/>
            <a:ext cx="135955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19" y="7292196"/>
            <a:ext cx="7077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C:\Users\Елена\Desktop\gMMokU6LcZs.jpg"/>
          <p:cNvPicPr>
            <a:picLocks noChangeAspect="1" noChangeArrowheads="1"/>
          </p:cNvPicPr>
          <p:nvPr/>
        </p:nvPicPr>
        <p:blipFill>
          <a:blip r:embed="rId2" cstate="print">
            <a:lum bright="-5000" contrast="29000"/>
          </a:blip>
          <a:srcRect t="43759" b="40616"/>
          <a:stretch>
            <a:fillRect/>
          </a:stretch>
        </p:blipFill>
        <p:spPr bwMode="auto">
          <a:xfrm>
            <a:off x="3352003" y="8649518"/>
            <a:ext cx="3929090" cy="460443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1607" y="719900"/>
          <a:ext cx="6858048" cy="6185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0"/>
                <a:gridCol w="2571768"/>
              </a:tblGrid>
              <a:tr h="1594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программируемую подвижную платформу закрепляем первый ряд из: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В-кубов белых, В-кубов синих, В-кубов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салатовых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В-выпуклой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призмы синей,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В-выпуклой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призмы белой.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0707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Верхний ряд выполняем из В-кубов белых, В-кубов синих,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В-выпуклой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призмы синей,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В-выпуклой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призмы белой,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В-вогнутой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призмы синей.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бокам подвижной платформы добавляем 4 шестерни. Впереди размещаем В-глаза 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В-четырехгранную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пирамиду.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Автомобиль готов!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66251" y="219834"/>
            <a:ext cx="1319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Автомобиль</a:t>
            </a:r>
          </a:p>
        </p:txBody>
      </p:sp>
      <p:pic>
        <p:nvPicPr>
          <p:cNvPr id="43010" name="Picture 2" descr="C:\Users\Елена\Desktop\инсталл\-5226503139832752793_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483" y="934214"/>
            <a:ext cx="1877799" cy="1643074"/>
          </a:xfrm>
          <a:prstGeom prst="rect">
            <a:avLst/>
          </a:prstGeom>
          <a:noFill/>
        </p:spPr>
      </p:pic>
      <p:pic>
        <p:nvPicPr>
          <p:cNvPr id="43011" name="Picture 3" descr="C:\Users\Елена\Desktop\инсталл\-5226503139832752808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4746" y="934214"/>
            <a:ext cx="2088515" cy="1643074"/>
          </a:xfrm>
          <a:prstGeom prst="rect">
            <a:avLst/>
          </a:prstGeom>
          <a:noFill/>
        </p:spPr>
      </p:pic>
      <p:pic>
        <p:nvPicPr>
          <p:cNvPr id="43012" name="Picture 4" descr="C:\Users\Елена\Desktop\инсталл\-5226503139832752807_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1739" y="2872807"/>
            <a:ext cx="2214578" cy="1911805"/>
          </a:xfrm>
          <a:prstGeom prst="rect">
            <a:avLst/>
          </a:prstGeom>
          <a:noFill/>
        </p:spPr>
      </p:pic>
      <p:pic>
        <p:nvPicPr>
          <p:cNvPr id="43013" name="Picture 5" descr="C:\Users\Елена\Desktop\инсталл\-5226503139832752806_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0301" y="5006180"/>
            <a:ext cx="2286016" cy="187346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8731" y="7077882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Программирование автомобиля: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задумали следующий маршрут движения автомобиля к роботу-маляру: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 вперед, 5 секунд автомобиль показывает, в какой цвет его нужно покрасить, затем поворачивается  4 раза влево, 4 раза вправо, проверяет окраску. Издает звук – аплодисменты. Поворачивается влево 2 раза и делает шаг вперед, покидая зону покраски.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Раскладываем кодовые карточки: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старт,  шаг вперед,  цвет синий, 5, поворот влево, 4, поворот вправо, 4, аплодисменты, поворот влево, 2,  шаг вперед, конец.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Автомобиль записывает программу и по полю движется в заданном направлении.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731" y="291272"/>
            <a:ext cx="7072362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100B6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ВЗАИМОДЕЙСТВИЯ ВСЕХ МЕХАНИЗМОВ ПРОЕКТА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Автомобиль 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состоит из роботизированного базового блока и деталей конструктора. Для программирования базового блока нужны кодовые карточки  и маршрутные карты (поля, по которым движется робот). Кодовые карточки и маршрутные карты имеют специальный рисунок, который сканирует базовый блок.</a:t>
            </a:r>
          </a:p>
          <a:p>
            <a:pPr marL="180975" indent="-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данной модели энергия преобразуется из щелочной батареи в механическую (движение робота).</a:t>
            </a:r>
          </a:p>
          <a:p>
            <a:pPr marL="180975" indent="-180975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0499" y="5649122"/>
            <a:ext cx="208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0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1607" y="791338"/>
            <a:ext cx="685804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Робот-маляр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оснащен двумя моторами-редукторами.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Один из них приводит в движение лопасти вентилятора, другой – включает и вращает ось с зубчатыми колесами (зубчатая передача).  Моторы-редукторы имеют соединительные провода, которые подключаются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ИК-приемнику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который, в свою очередь, принимает сигнал с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ИК-контроллера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Управляется робот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ИК-контроллером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помощью зубчатой передачи он может поворачиваться на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360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градусов. Также можно увеличить и уменьшить скоростью вращения вентилятора и его лопастей и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градус поворота робота.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данной модели энергия преобразуется из щелочной батареи в механическую (вращение оси и вентилятора).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23771" y="8935270"/>
            <a:ext cx="1357322" cy="13027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9457" y="9078146"/>
            <a:ext cx="1660773" cy="1150505"/>
          </a:xfrm>
          <a:prstGeom prst="rect">
            <a:avLst/>
          </a:prstGeom>
          <a:noFill/>
        </p:spPr>
      </p:pic>
      <p:pic>
        <p:nvPicPr>
          <p:cNvPr id="2050" name="Picture 2" descr="C:\Users\Елена\Desktop\BriVVbJZyao.jpg"/>
          <p:cNvPicPr>
            <a:picLocks noChangeAspect="1" noChangeArrowheads="1"/>
          </p:cNvPicPr>
          <p:nvPr/>
        </p:nvPicPr>
        <p:blipFill>
          <a:blip r:embed="rId3" cstate="print">
            <a:lum bright="3000" contrast="14000"/>
          </a:blip>
          <a:srcRect b="25843"/>
          <a:stretch>
            <a:fillRect/>
          </a:stretch>
        </p:blipFill>
        <p:spPr bwMode="auto">
          <a:xfrm>
            <a:off x="708797" y="8506642"/>
            <a:ext cx="3004567" cy="1785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7293" y="6077750"/>
            <a:ext cx="714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 работы над проектом мы узнали много нового о профессиях людей, занимающихся ремонтом автомобилей. Смогли увидеть место их работы и  изучить некоторые технологические процессы. </a:t>
            </a:r>
          </a:p>
          <a:p>
            <a:pPr marL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Научились работать в  команде над проектом  и разработали робота-маляра, который облегчит труд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автомаляра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Романа заинтересовала профессия инженера-конструктора роботов. А вот Давид хотел бы работать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автослесарем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т.к. он уже имеет много знаний от папы и дедушки – автомобилистов.</a:t>
            </a:r>
          </a:p>
          <a:p>
            <a:pPr marL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тренер, Юлия Викторовна, останется работать воспитателем. Но она рада тому, что получила много знаний о робототехнике, и планирует пополнять их.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309" y="291272"/>
            <a:ext cx="3191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0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07" y="577024"/>
            <a:ext cx="6858048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1.Давидчук А.Н. Развитие у дошкольников конструктивного творчества .- Москва, Просвещение, 2015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2.Ишмакова М.С.Конструирование в дошкольном образовании в условиях введения ФГОС: пособие для педагогов.-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М.:Изд.-полиграф.центр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«Маска»,2015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3.Хюндлингс А.  Магнетизм и электричество. Практические занятия для любопытных детей от 4 до 7 лет. ФГОС ДО. Национальное образование, 2016 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Методические пособия «Робототехника для малышей», «Робот» (приложение к учебно-инженерному комплексу «От конструкторов до робототехники»)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5.Интернет-ресурсы: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https://www.gigotoys.com/index-ru.html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https://centr-to.ru/blog/avtoservis/stanciya-tehnicheskogo-obslujivaniya-avtomobilei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https://www.lada.ru/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923771" y="8935270"/>
            <a:ext cx="1357322" cy="13027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9457" y="9078146"/>
            <a:ext cx="1660773" cy="115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9061" y="291272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ru-RU" sz="2000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Елена\Desktop\X3g-r8QbVHSgqd2gI_RUlPFmVKzD6OUp19KXYBXtShTuPS0WXigTOWTrtBR8Ur_W8Z2x8x66kgheAzsRsDNevF8D.jpg"/>
          <p:cNvPicPr>
            <a:picLocks noChangeAspect="1" noChangeArrowheads="1"/>
          </p:cNvPicPr>
          <p:nvPr/>
        </p:nvPicPr>
        <p:blipFill>
          <a:blip r:embed="rId2">
            <a:lum bright="4000" contrast="12000"/>
          </a:blip>
          <a:srcRect l="8213" r="1970" b="34201"/>
          <a:stretch>
            <a:fillRect/>
          </a:stretch>
        </p:blipFill>
        <p:spPr bwMode="auto">
          <a:xfrm>
            <a:off x="637359" y="791338"/>
            <a:ext cx="6357982" cy="34933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95077" y="4434676"/>
            <a:ext cx="2000264" cy="285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Рисунок автомастерской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лена\Desktop\DH6hyT1gcAanlTDtnAUKGIji_rJ_eC5IQDl7lc_bzzt08e_Do680VEWY2GaAn8W2UORIgkc5SbijaP07fmn9iq4p.jpg"/>
          <p:cNvPicPr>
            <a:picLocks noChangeAspect="1" noChangeArrowheads="1"/>
          </p:cNvPicPr>
          <p:nvPr/>
        </p:nvPicPr>
        <p:blipFill>
          <a:blip r:embed="rId3">
            <a:lum bright="9000" contrast="19000"/>
          </a:blip>
          <a:srcRect t="16415" r="6061" b="9366"/>
          <a:stretch>
            <a:fillRect/>
          </a:stretch>
        </p:blipFill>
        <p:spPr bwMode="auto">
          <a:xfrm>
            <a:off x="494482" y="5077618"/>
            <a:ext cx="6630717" cy="392909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94483" y="8792394"/>
            <a:ext cx="1357322" cy="13027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169" y="8935270"/>
            <a:ext cx="1660773" cy="115050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66515" y="9292460"/>
            <a:ext cx="2000264" cy="285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Рисунок автомастерской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D1R8Hg6ZVeVmSHjqJHFuVI54bA_QzOvII8XnTWBxmBBe_GJkMZFzX5LvGaIN095w9yVL15NgY2J-3LF--ibIdisQ.jpg"/>
          <p:cNvPicPr>
            <a:picLocks noChangeAspect="1" noChangeArrowheads="1"/>
          </p:cNvPicPr>
          <p:nvPr/>
        </p:nvPicPr>
        <p:blipFill>
          <a:blip r:embed="rId2">
            <a:lum bright="7000" contrast="3000"/>
          </a:blip>
          <a:srcRect l="1360" t="18758" b="14835"/>
          <a:stretch>
            <a:fillRect/>
          </a:stretch>
        </p:blipFill>
        <p:spPr bwMode="auto">
          <a:xfrm>
            <a:off x="351607" y="434148"/>
            <a:ext cx="7000924" cy="35348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0763" y="4148924"/>
            <a:ext cx="2500330" cy="285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Эскиз.  Макет автомастерской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4483" y="8792394"/>
            <a:ext cx="1357322" cy="13027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169" y="8935270"/>
            <a:ext cx="1660773" cy="115050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2000" contrast="11000"/>
          </a:blip>
          <a:srcRect/>
          <a:stretch>
            <a:fillRect/>
          </a:stretch>
        </p:blipFill>
        <p:spPr bwMode="auto">
          <a:xfrm>
            <a:off x="351607" y="4148924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C:\Users\Елена\Desktop\TRXPlVCNLYA.jpg"/>
          <p:cNvPicPr>
            <a:picLocks noChangeAspect="1" noChangeArrowheads="1"/>
          </p:cNvPicPr>
          <p:nvPr/>
        </p:nvPicPr>
        <p:blipFill>
          <a:blip r:embed="rId5" cstate="print">
            <a:lum bright="2000" contrast="13000"/>
          </a:blip>
          <a:srcRect/>
          <a:stretch>
            <a:fillRect/>
          </a:stretch>
        </p:blipFill>
        <p:spPr bwMode="auto">
          <a:xfrm>
            <a:off x="3280565" y="7077882"/>
            <a:ext cx="4000529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IuubuNihthbmPePouQJVI4W9iBdQzW3cqgJyXekir-uuurDmU4Ft5zfisi07weQtiDBT79ajskgaHhqeb_WcNb51.jpg"/>
          <p:cNvPicPr>
            <a:picLocks noChangeAspect="1" noChangeArrowheads="1"/>
          </p:cNvPicPr>
          <p:nvPr/>
        </p:nvPicPr>
        <p:blipFill>
          <a:blip r:embed="rId2" cstate="print">
            <a:lum bright="16000" contrast="2000"/>
          </a:blip>
          <a:srcRect/>
          <a:stretch>
            <a:fillRect/>
          </a:stretch>
        </p:blipFill>
        <p:spPr bwMode="auto">
          <a:xfrm>
            <a:off x="4209259" y="362710"/>
            <a:ext cx="3000396" cy="4000530"/>
          </a:xfrm>
          <a:prstGeom prst="rect">
            <a:avLst/>
          </a:prstGeom>
          <a:noFill/>
        </p:spPr>
      </p:pic>
      <p:pic>
        <p:nvPicPr>
          <p:cNvPr id="5" name="Picture 3" descr="C:\Users\Елена\Desktop\kZZ15lbyP1E5XPnlqxJufIZakLnLOrAMfzyILfh0SQjdgfyQ7YIlIKWzAMY2VAkU5oyy30uosHu1721ZNVoenOi4.jpg"/>
          <p:cNvPicPr>
            <a:picLocks noChangeAspect="1" noChangeArrowheads="1"/>
          </p:cNvPicPr>
          <p:nvPr/>
        </p:nvPicPr>
        <p:blipFill>
          <a:blip r:embed="rId3" cstate="print">
            <a:lum bright="8000" contrast="2000"/>
          </a:blip>
          <a:srcRect l="13019" t="7835" r="21296" b="7839"/>
          <a:stretch>
            <a:fillRect/>
          </a:stretch>
        </p:blipFill>
        <p:spPr bwMode="auto">
          <a:xfrm rot="16200000">
            <a:off x="1228499" y="1557520"/>
            <a:ext cx="2062680" cy="35307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08863" y="4577552"/>
            <a:ext cx="2143140" cy="285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Эскиз.  Робот-автомобиль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5077" y="4577552"/>
            <a:ext cx="1643074" cy="285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Эскиз.  Робот-маляр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09457" y="8792394"/>
            <a:ext cx="1357322" cy="13027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143" y="8935270"/>
            <a:ext cx="1660773" cy="115050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lum bright="2000" contrast="12000"/>
          </a:blip>
          <a:srcRect/>
          <a:stretch>
            <a:fillRect/>
          </a:stretch>
        </p:blipFill>
        <p:spPr bwMode="auto">
          <a:xfrm>
            <a:off x="494483" y="5291932"/>
            <a:ext cx="4929222" cy="36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69" y="0"/>
            <a:ext cx="6805137" cy="174016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проекта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Краткие сведения о проекте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пути к проекту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с предприятием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Исследовательская часть проекта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Техническая часть проекта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80763" y="7077882"/>
            <a:ext cx="2160000" cy="21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011" y="7292196"/>
            <a:ext cx="2642902" cy="183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37425" y="-851736"/>
            <a:ext cx="5493769" cy="100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ВИЗИТНАЯ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КАРТОЧКА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оманды 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ВИХРЬ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2021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2021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3111" y="4077486"/>
            <a:ext cx="6143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Члены команды: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Катков Роман Дмитриевич, 5 лет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Черненко Давид Юрьевич, 5 лет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старшей группы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Шамсутдинова Юлия Викторовна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воспитатель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ГБОУ СОШ № 4 г.о. Чапаевск – детский сад №20, реализующее основные общеобразовательные программы дошкольного образования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расположенное по адресу: 446100, Самарская область, г. Чапаевск, ул. Железнодорожная, д.3а.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95077" y="8006576"/>
            <a:ext cx="2160000" cy="21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9325" y="8220890"/>
            <a:ext cx="2642902" cy="183087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08797" y="8363766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девиз: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«Вихрь» - верь в себя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двигайся к цели!</a:t>
            </a:r>
            <a:endParaRPr lang="ru-RU" b="1" dirty="0"/>
          </a:p>
        </p:txBody>
      </p:sp>
      <p:pic>
        <p:nvPicPr>
          <p:cNvPr id="1026" name="Picture 2" descr="C:\Users\Елена\Desktop\vYi_tk9-b0M.jpg"/>
          <p:cNvPicPr>
            <a:picLocks noChangeAspect="1" noChangeArrowheads="1"/>
          </p:cNvPicPr>
          <p:nvPr/>
        </p:nvPicPr>
        <p:blipFill>
          <a:blip r:embed="rId3" cstate="print">
            <a:lum bright="5000" contrast="19000"/>
          </a:blip>
          <a:srcRect/>
          <a:stretch>
            <a:fillRect/>
          </a:stretch>
        </p:blipFill>
        <p:spPr bwMode="auto">
          <a:xfrm>
            <a:off x="1923243" y="1148528"/>
            <a:ext cx="3857652" cy="2881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31" y="6149188"/>
            <a:ext cx="6515562" cy="4006048"/>
          </a:xfrm>
          <a:prstGeom prst="rect">
            <a:avLst/>
          </a:prstGeom>
          <a:noFill/>
        </p:spPr>
      </p:pic>
      <p:pic>
        <p:nvPicPr>
          <p:cNvPr id="40963" name="Picture 3" descr="C:\Users\Елена\Desktop\hkP5wt0oU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119" y="1077090"/>
            <a:ext cx="5304643" cy="3978482"/>
          </a:xfrm>
          <a:prstGeom prst="rect">
            <a:avLst/>
          </a:prstGeom>
          <a:noFill/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51607" y="219834"/>
            <a:ext cx="5429288" cy="1285884"/>
          </a:xfrm>
          <a:prstGeom prst="wedgeRoundRectCallout">
            <a:avLst>
              <a:gd name="adj1" fmla="val -9047"/>
              <a:gd name="adj2" fmla="val 72538"/>
              <a:gd name="adj3" fmla="val 16667"/>
            </a:avLst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51607" y="4363238"/>
            <a:ext cx="4929222" cy="2928958"/>
          </a:xfrm>
          <a:prstGeom prst="wedgeRoundRectCallout">
            <a:avLst>
              <a:gd name="adj1" fmla="val -25898"/>
              <a:gd name="adj2" fmla="val 63188"/>
              <a:gd name="adj3" fmla="val 16667"/>
            </a:avLst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5921" y="4363238"/>
            <a:ext cx="5357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Чапаевск</a:t>
            </a:r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— город в Самарской области России.</a:t>
            </a:r>
          </a:p>
          <a:p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Население 73,4 тыс. жителей. </a:t>
            </a:r>
          </a:p>
          <a:p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Основными отраслями экономики являются  химическая промышленность и энергетика.</a:t>
            </a:r>
            <a:b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Основные предприятия и организации:</a:t>
            </a:r>
          </a:p>
          <a:p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sz="1400" dirty="0" err="1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Промсинтез</a:t>
            </a:r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Чапаевский завод </a:t>
            </a:r>
            <a:r>
              <a:rPr lang="ru-RU" sz="1400" dirty="0" err="1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автожгутов</a:t>
            </a:r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АО «Паккард электрик </a:t>
            </a:r>
            <a:r>
              <a:rPr lang="ru-RU" sz="1400" dirty="0" err="1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системс</a:t>
            </a:r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/Самарская кабельная компания»;</a:t>
            </a:r>
          </a:p>
          <a:p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АО «Полимер»;</a:t>
            </a:r>
          </a:p>
          <a:p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400" dirty="0" err="1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Химсинтез</a:t>
            </a:r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ФКП «Чапаевский механический завод»;</a:t>
            </a:r>
          </a:p>
          <a:p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ФКП «Приволжский государственный </a:t>
            </a:r>
            <a:r>
              <a:rPr lang="ru-RU" sz="1400" dirty="0" err="1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боеприпасный</a:t>
            </a:r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 испытательный полигон» и др.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7293" y="291272"/>
            <a:ext cx="5715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ГБОУ СОШ № 4 г.о. Чапаевск – детский сад №20, реализующее основные общеобразовательные программы дошкольного образования.</a:t>
            </a:r>
          </a:p>
          <a:p>
            <a:pPr algn="ctr"/>
            <a:r>
              <a:rPr lang="ru-RU" sz="1400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Адрес: 446100, Самарская область,                                                                            г. Чапаевск, ул. Железнодорожная, д.3а.</a:t>
            </a:r>
          </a:p>
        </p:txBody>
      </p:sp>
      <p:sp>
        <p:nvSpPr>
          <p:cNvPr id="26" name="Овал 25"/>
          <p:cNvSpPr/>
          <p:nvPr/>
        </p:nvSpPr>
        <p:spPr>
          <a:xfrm>
            <a:off x="5852333" y="8792394"/>
            <a:ext cx="1357322" cy="13027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019" y="8935270"/>
            <a:ext cx="1660773" cy="115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1607" y="3863172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ЦЕЛЬ проекта: Разработать  робота-помощника для  безопасного  и качественного окрашивания  автомобиля.   </a:t>
            </a:r>
            <a:endParaRPr lang="ru-RU" b="1" dirty="0">
              <a:solidFill>
                <a:srgbClr val="10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7425" y="5434808"/>
            <a:ext cx="612164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Какую технологию покраски автомобиля использует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автомаляр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Какие условия нужны для покраски автомобиля? </a:t>
            </a:r>
            <a:endParaRPr lang="ru-RU" sz="1600" dirty="0" smtClean="0"/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Какие достоинства и недостатки имеют ручной и роботизированный процесс окрашивания?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 правильно покрасить автомобиль?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Каким должен быть робот-помощник, чтобы без помощи человека справиться с покраской?</a:t>
            </a:r>
          </a:p>
          <a:p>
            <a:pPr algn="just">
              <a:spcAft>
                <a:spcPts val="60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2399" y="3720296"/>
            <a:ext cx="1048030" cy="96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 descr="https://101clipart.com/wp-content/uploads/13/Clipart%20Numbers%201%2010%20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2" t="4329" r="80555" b="52272"/>
          <a:stretch>
            <a:fillRect/>
          </a:stretch>
        </p:blipFill>
        <p:spPr bwMode="auto">
          <a:xfrm>
            <a:off x="351607" y="5506246"/>
            <a:ext cx="713328" cy="657525"/>
          </a:xfrm>
          <a:prstGeom prst="rect">
            <a:avLst/>
          </a:prstGeom>
          <a:noFill/>
        </p:spPr>
      </p:pic>
      <p:pic>
        <p:nvPicPr>
          <p:cNvPr id="10" name="Picture 16" descr="https://101clipart.com/wp-content/uploads/13/Clipart%20Numbers%201%2010%20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32" t="4233" r="61296" b="52727"/>
          <a:stretch>
            <a:fillRect/>
          </a:stretch>
        </p:blipFill>
        <p:spPr bwMode="auto">
          <a:xfrm>
            <a:off x="351607" y="6220626"/>
            <a:ext cx="724042" cy="667322"/>
          </a:xfrm>
          <a:prstGeom prst="rect">
            <a:avLst/>
          </a:prstGeom>
          <a:noFill/>
        </p:spPr>
      </p:pic>
      <p:pic>
        <p:nvPicPr>
          <p:cNvPr id="13" name="Picture 16" descr="https://101clipart.com/wp-content/uploads/13/Clipart%20Numbers%201%2010%20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07" t="4693" r="21944" b="52968"/>
          <a:stretch>
            <a:fillRect/>
          </a:stretch>
        </p:blipFill>
        <p:spPr bwMode="auto">
          <a:xfrm>
            <a:off x="351607" y="7649386"/>
            <a:ext cx="724042" cy="657293"/>
          </a:xfrm>
          <a:prstGeom prst="rect">
            <a:avLst/>
          </a:prstGeom>
          <a:noFill/>
        </p:spPr>
      </p:pic>
      <p:pic>
        <p:nvPicPr>
          <p:cNvPr id="14" name="Picture 16" descr="https://101clipart.com/wp-content/uploads/13/Clipart%20Numbers%201%2010%20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91" t="4517" r="41686" b="52786"/>
          <a:stretch>
            <a:fillRect/>
          </a:stretch>
        </p:blipFill>
        <p:spPr bwMode="auto">
          <a:xfrm>
            <a:off x="351607" y="6935006"/>
            <a:ext cx="728890" cy="672197"/>
          </a:xfrm>
          <a:prstGeom prst="rect">
            <a:avLst/>
          </a:prstGeom>
          <a:noFill/>
        </p:spPr>
      </p:pic>
      <p:pic>
        <p:nvPicPr>
          <p:cNvPr id="16" name="Picture 16" descr="https://101clipart.com/wp-content/uploads/13/Clipart%20Numbers%201%2010%20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336" t="4476" r="2340" b="53002"/>
          <a:stretch>
            <a:fillRect/>
          </a:stretch>
        </p:blipFill>
        <p:spPr bwMode="auto">
          <a:xfrm>
            <a:off x="351607" y="8363766"/>
            <a:ext cx="724042" cy="65729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94549" y="5006180"/>
            <a:ext cx="608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Исследовательские вопросы, которые были поставлены и решались на протяжении проекта: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045" y="719900"/>
            <a:ext cx="692948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 посещения предприятия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Инсталл-Авто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мы познакомились с профессией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автомаляра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условиями его работы.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узнали, что  при окрашивании автомобиля у автомаляра возникают   проблемы: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-При подготовке к покраске и окрашивании кузова автомобиля в воздух выделяются вредные химические вещества. Чем чаще проводится данная процедура, тем опаснее она может оказаться для мастеров.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Автомаляр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красит автомобиль краскораспылителем вручную, поэтому покрытие не всегда бывает ровным. Бывают подтеки на кузове.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 стало интересно – как  сделать работу автомаляра безопасной и качественной?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2096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КРАТКИЕ СВЕДЕНИЯ О ПРОЕКТЕ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852333" y="8792394"/>
            <a:ext cx="1357322" cy="130274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019" y="8935270"/>
            <a:ext cx="1660773" cy="115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1607" y="2362974"/>
          <a:ext cx="7000924" cy="7489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6"/>
                <a:gridCol w="2440567"/>
                <a:gridCol w="404177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Экскурсия в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мастерскую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ремонту автомобилей ООО «ИНСТАЛЛ -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АВТО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знакомы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профессиями: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автомеханик,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автослесарь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автоэлектрик, рихтовщик,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автомаляр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шиномонтажник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Знакомы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 помещениями мастерской, оборудованием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технологией производства.</a:t>
                      </a:r>
                    </a:p>
                    <a:p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Знакомы с участком, который необходимо автоматизировать.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литературы, просмотр видеороликов, иллюстраций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Сформированы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знания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по изучаемой теме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81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 с родителями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Пополнены знания по изучаемой теме, получены ответы на возникающие вопросы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Виртуальная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э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кскурсия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«АВТОВАЗ»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Расширены знания о профессии автомаляра, автомобилестроении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Исследовательская деятельность, конструирование из конструктора </a:t>
                      </a:r>
                      <a:r>
                        <a:rPr lang="en-US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Gigo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Могут самостоятельно проводить исследования с механизмами, находить способы решения проблемы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модели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робота-маляра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Могут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самостоятельно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спроектировать и 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модель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робота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Запуск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робота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Могут самостоятельно проводить испытания созданной модели, корректировать свою работу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макета автомастерской, размещение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камеры окраски и сушки автомобиля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Могут с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помощью взрослого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создавать макет автомастерской, наполнять его постройками из конструктора и бросового материала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1607" y="291272"/>
            <a:ext cx="72096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НА ПУТИ К ПРОЕКТУ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s://papik.pro/uploads/posts/2021-09/1630664384_19-papik-pro-p-risunki-lyudei-detskie-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28" r="24030"/>
          <a:stretch>
            <a:fillRect/>
          </a:stretch>
        </p:blipFill>
        <p:spPr bwMode="auto">
          <a:xfrm>
            <a:off x="851673" y="0"/>
            <a:ext cx="1515642" cy="1720032"/>
          </a:xfrm>
          <a:prstGeom prst="rect">
            <a:avLst/>
          </a:prstGeom>
          <a:noFill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137557" y="1291404"/>
            <a:ext cx="5072098" cy="642942"/>
          </a:xfrm>
          <a:prstGeom prst="wedgeRoundRectCallout">
            <a:avLst>
              <a:gd name="adj1" fmla="val 4764"/>
              <a:gd name="adj2" fmla="val -94933"/>
              <a:gd name="adj3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37557" y="1505718"/>
            <a:ext cx="50513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тренер помогла составить нам план исследования: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0433" y="1934346"/>
            <a:ext cx="4635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ООО «ИНСТАЛЛ-АВТО»?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066251" y="219834"/>
            <a:ext cx="4143404" cy="1071570"/>
          </a:xfrm>
          <a:prstGeom prst="wedgeRoundRectCallout">
            <a:avLst>
              <a:gd name="adj1" fmla="val -55705"/>
              <a:gd name="adj2" fmla="val -17156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066251" y="219834"/>
            <a:ext cx="4071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Побывали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экскурсии в ООО «ИНСТАЛЛ АВТО». Познакомились с деятельностью предприятия. Познакомились с участком, в который внедрим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сервисного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3045" y="291272"/>
            <a:ext cx="228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</a:p>
          <a:p>
            <a:pPr algn="ctr"/>
            <a:r>
              <a:rPr lang="ru-RU" sz="16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С ПРЕДПРИЯТИЕМ</a:t>
            </a:r>
          </a:p>
        </p:txBody>
      </p:sp>
      <p:pic>
        <p:nvPicPr>
          <p:cNvPr id="21511" name="Picture 7" descr="https://xn----7sbbi0atanpxlg.xn--p1ai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673" y="1148528"/>
            <a:ext cx="1238250" cy="109537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51607" y="2505850"/>
            <a:ext cx="692948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автомастерская, которая работает более 10 лет в городе Чапаевске, по улице Дорожной, 11А. Директор предприятия – Андрей Александрович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Ечевский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Специалисты мастерской проводят полную диагностику и ремонт автомобиля.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Ремонтируют все марки автомобилей и предоставляют широкий спектр услуг.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автомастерской есть склад с автозапчастями к ним и персонал, обладающий необходимыми знаниями и навыками.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ООО «ИНСТАЛЛ-АВТО» работают: автомеханик,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автослесарь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автоэлектрик, рихтовщик,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автомаляр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шиномонтажник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Помещение автомастерской разделено на зоны.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Зона мойки автомобиля.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стартом ремонтных работ всегда производится мойка машины. Это важно, как для лучшей диагностики, так и для поддержания чистоты.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Зона приёма и диагностики транспортного средства.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Первичная диагностика и приём в ремонт следуют сразу же после того, как помыли транспорт. В мастерской есть два поста, которые оборудованы необходимыми подъёмниками, смотровыми ямами и т. п.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Зона для ремонта автомобиля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оснащена большим количеством оборудования.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Спецучастки.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Эти участки выделены для того, чтобы в мастерской  можно было предоставлять услуги, которые невозможно выполнить в зоне ремонта. К ним относятся: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-покраска кузова;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-антикоррозийная обработка кузова;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-работа с проводкой автомобиля.</a:t>
            </a:r>
          </a:p>
          <a:p>
            <a:r>
              <a:rPr lang="ru-RU" sz="1600" dirty="0" smtClean="0"/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un9-54.userapi.com/impg/J2yA8_VO2Ds1qJ-_6u4tjJ9nGX6to4u69W7iAA/QOCfUKqPUYs.jpg?size=1280x960&amp;quality=95&amp;sign=d45f1b34a870dbfc4711cd00c2d5cc63&amp;type=album"/>
          <p:cNvPicPr>
            <a:picLocks noChangeAspect="1" noChangeArrowheads="1"/>
          </p:cNvPicPr>
          <p:nvPr/>
        </p:nvPicPr>
        <p:blipFill>
          <a:blip r:embed="rId3" cstate="print"/>
          <a:srcRect t="8889" b="7751"/>
          <a:stretch>
            <a:fillRect/>
          </a:stretch>
        </p:blipFill>
        <p:spPr bwMode="auto">
          <a:xfrm>
            <a:off x="3923507" y="8149452"/>
            <a:ext cx="3372160" cy="2108265"/>
          </a:xfrm>
          <a:prstGeom prst="rect">
            <a:avLst/>
          </a:prstGeom>
          <a:noFill/>
        </p:spPr>
      </p:pic>
      <p:pic>
        <p:nvPicPr>
          <p:cNvPr id="2050" name="Picture 2" descr="C:\Users\Елена\Desktop\X3g-r8QbVHSgqd2gI_RUlPFmVKzD6OUp19KXYBXtShTuPS0WXigTOWTrtBR8Ur_W8Z2x8x66kgheAzsRsDNevF8D.jpg"/>
          <p:cNvPicPr>
            <a:picLocks noChangeAspect="1" noChangeArrowheads="1"/>
          </p:cNvPicPr>
          <p:nvPr/>
        </p:nvPicPr>
        <p:blipFill>
          <a:blip r:embed="rId4" cstate="print">
            <a:lum bright="4000" contrast="12000"/>
          </a:blip>
          <a:srcRect l="8213" r="1970" b="34201"/>
          <a:stretch>
            <a:fillRect/>
          </a:stretch>
        </p:blipFill>
        <p:spPr bwMode="auto">
          <a:xfrm>
            <a:off x="1637491" y="9149584"/>
            <a:ext cx="2071702" cy="11382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293" y="979252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Рисунок автомастерской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573" y="5577684"/>
            <a:ext cx="285752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573" y="1005652"/>
            <a:ext cx="2876004" cy="215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3573" y="7935138"/>
            <a:ext cx="2857521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3573" y="3291668"/>
            <a:ext cx="2857520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94615" y="219834"/>
            <a:ext cx="5786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 удалось побывать в автомастерской. Прежде чем провести экскурсию, нас познакомили с правилами техники безопасности на предприятии.</a:t>
            </a:r>
          </a:p>
          <a:p>
            <a:pPr algn="just"/>
            <a:r>
              <a:rPr lang="ru-RU" sz="1600" dirty="0" smtClean="0"/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169" y="862776"/>
            <a:ext cx="3929090" cy="121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Сначала мы попали в магазин автозапчастей. Там работает консультант по подбору запчастей – Кудряшов Даниил Игоревич.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магазине продают различные товары для автомобилей различных марок.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Потом мы попали в зону приема и  диагностики автомобилей.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Автомобиль заезжает на специальный подъемник и мастер-диагност определяет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причины неисправностей и ищет способы их устранения. Этот мастер машины не ремонтирует. Мы познакомились там с мастером Ежовым Алексеем Игоревичем.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Рядом, в зоне ремонта автомобилей, работал слесарь-универсал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Гусанов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Игорь Владимирович, который отвечает за ремонт всех внешних механизмов автомобиля. Этот специалист чинит как грузовые автомобили, так и легковые.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Еще в автомастерской нас встретила инженер Варвара Александровна, которая показала  нам  различное оборудование и рассказала о нем. А еще рассказала о зоне покраски автомобилей. К сожалению, по технике безопасности, посещать эту зону нельзя. Там производится окрашивание различными химическими веществами, опасными для здоровья человека. Нас заинтересовала эта информация. Мы решили узнать об этом больше.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https://xn----7sbbi0atanpxlg.xn--p1ai/images/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607" y="219834"/>
            <a:ext cx="1111947" cy="983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08929" y="1148528"/>
            <a:ext cx="4345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Зона покраски и сушки автомобиля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709325" y="219834"/>
            <a:ext cx="2571768" cy="714380"/>
          </a:xfrm>
          <a:prstGeom prst="wedgeRoundRectCallout">
            <a:avLst>
              <a:gd name="adj1" fmla="val -36601"/>
              <a:gd name="adj2" fmla="val 82187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8731" y="1005652"/>
            <a:ext cx="54292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Главная функция окраски автомобиля – защитная. Мастеру нужно соблюдать следующие условия: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1.Подготовить кузов. Сначала проводится мойка и делается зачистка поверхности (все наклейки, мелкие детали, мешающие равномерной окраске кузова автомобиля, снимаются). Удаляют старое покрытие (все его слои до металла) и выполняют обработку очагов коррозии, если они есть.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2.Далее проводят шпатлёвку на поврежденные участки кузова и грунтование. Грунт обеспечивает наилучшее сцепление краски с поверхностью (адгезию). Грунт подбирается под цвет краски.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После полного высыхания грунта тщательно протирают поверхность кузова восковой салфеткой, чтобы стереть даже малейшие частицы пыли.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4.Наносят основной слой краски – базовый.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5.Наносят финишное покрытие – лак. Он выполняет роль защиты, устойчив к абразивным и атмосферным воздействиям.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6.На завершающем этапе проводится шлифовка.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узнали, что  при окрашивании автомобиля у автомаляра возникают  проблемы: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80763" y="291272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проблемы в работе  возникают у автомаляра?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7491" y="362710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00B6B"/>
                </a:solidFill>
                <a:latin typeface="Times New Roman" pitchFamily="18" charset="0"/>
                <a:cs typeface="Times New Roman" pitchFamily="18" charset="0"/>
              </a:rPr>
              <a:t>ИССЛЕДОВАТЕЛЬСКАЯ ЧАСТЬ ПРОЕКТА</a:t>
            </a:r>
          </a:p>
        </p:txBody>
      </p:sp>
      <p:pic>
        <p:nvPicPr>
          <p:cNvPr id="9" name="Picture 7" descr="https://xn----7sbbi0atanpxlg.xn--p1ai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169" y="219834"/>
            <a:ext cx="1143008" cy="1011123"/>
          </a:xfrm>
          <a:prstGeom prst="rect">
            <a:avLst/>
          </a:prstGeom>
          <a:noFill/>
        </p:spPr>
      </p:pic>
      <p:sp>
        <p:nvSpPr>
          <p:cNvPr id="10" name="Молния 9"/>
          <p:cNvSpPr/>
          <p:nvPr/>
        </p:nvSpPr>
        <p:spPr>
          <a:xfrm>
            <a:off x="208731" y="7292196"/>
            <a:ext cx="500066" cy="428628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олния 15"/>
          <p:cNvSpPr/>
          <p:nvPr/>
        </p:nvSpPr>
        <p:spPr>
          <a:xfrm>
            <a:off x="208731" y="8292328"/>
            <a:ext cx="500066" cy="428628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-31000" contrast="52000"/>
          </a:blip>
          <a:srcRect l="12036" t="28526" r="33608" b="25575"/>
          <a:stretch>
            <a:fillRect/>
          </a:stretch>
        </p:blipFill>
        <p:spPr bwMode="auto">
          <a:xfrm flipH="1">
            <a:off x="2066119" y="8506642"/>
            <a:ext cx="3571900" cy="176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Елена\Desktop\ucbIA4tE6wyZrOMBf4P6Q3MxtjNjtkbrD3bc2IeDY7PEURAxCcm6yRTCSMH-0zA-wFN6RRovi3gg_kJMIc3gkiR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9457" y="1577156"/>
            <a:ext cx="1714512" cy="2286016"/>
          </a:xfrm>
          <a:prstGeom prst="rect">
            <a:avLst/>
          </a:prstGeom>
          <a:noFill/>
        </p:spPr>
      </p:pic>
      <p:pic>
        <p:nvPicPr>
          <p:cNvPr id="1027" name="Picture 3" descr="C:\Users\Елена\Desktop\Zf4Ln2PO3l7ySoP_zfK4ev9MY5LgaCkvKDWEbbYRAvwI_X_c3_8qClBwyObmeY-P_epT6efCPdPylf9G6N3T2i2A.jpg"/>
          <p:cNvPicPr>
            <a:picLocks noChangeAspect="1" noChangeArrowheads="1"/>
          </p:cNvPicPr>
          <p:nvPr/>
        </p:nvPicPr>
        <p:blipFill>
          <a:blip r:embed="rId5" cstate="print"/>
          <a:srcRect l="24991" r="14071" b="7187"/>
          <a:stretch>
            <a:fillRect/>
          </a:stretch>
        </p:blipFill>
        <p:spPr bwMode="auto">
          <a:xfrm>
            <a:off x="6066647" y="6363502"/>
            <a:ext cx="1301588" cy="2643206"/>
          </a:xfrm>
          <a:prstGeom prst="rect">
            <a:avLst/>
          </a:prstGeom>
          <a:noFill/>
        </p:spPr>
      </p:pic>
      <p:pic>
        <p:nvPicPr>
          <p:cNvPr id="1028" name="Picture 4" descr="C:\Users\Елена\Desktop\vxj4JBNVaVzAHvSLu4XD8WQTH8kbKZP3gSb8Gn1FPkvsvndybm-eC66G8iToGu31G-LsCM1NV53AmKcQFgl0JV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9457" y="3934609"/>
            <a:ext cx="1714512" cy="228601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37359" y="7149320"/>
            <a:ext cx="52149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подготовке к покраске и окрашивании кузова автомобиля в воздух выделяются вредные химические вещества. Чем чаще проводится данная процедура, тем опаснее она может оказаться для мастеров.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Автомаляр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красит автомобиль краскораспылителем вручную, поэтому покрытие не всегда бывает ровным. Бывают подтеки на кузове.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2104</Words>
  <PresentationFormat>Произвольный</PresentationFormat>
  <Paragraphs>384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Содержание проекта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254</cp:revision>
  <dcterms:created xsi:type="dcterms:W3CDTF">2018-05-14T07:01:35Z</dcterms:created>
  <dcterms:modified xsi:type="dcterms:W3CDTF">2025-01-27T06:02:20Z</dcterms:modified>
</cp:coreProperties>
</file>