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59" r:id="rId5"/>
    <p:sldId id="262" r:id="rId6"/>
    <p:sldId id="268" r:id="rId7"/>
    <p:sldId id="263" r:id="rId8"/>
    <p:sldId id="264" r:id="rId9"/>
    <p:sldId id="269" r:id="rId10"/>
    <p:sldId id="270" r:id="rId11"/>
    <p:sldId id="272" r:id="rId12"/>
    <p:sldId id="273" r:id="rId13"/>
    <p:sldId id="271" r:id="rId14"/>
    <p:sldId id="266" r:id="rId15"/>
    <p:sldId id="267" r:id="rId16"/>
    <p:sldId id="274" r:id="rId17"/>
    <p:sldId id="275" r:id="rId18"/>
    <p:sldId id="276" r:id="rId19"/>
  </p:sldIdLst>
  <p:sldSz cx="10440988" cy="7561263"/>
  <p:notesSz cx="6858000" cy="91440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668" y="-288"/>
      </p:cViewPr>
      <p:guideLst>
        <p:guide orient="horz" pos="2382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75612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5784" y="280169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Структурное подразделение ГБОУ СОШ № 4 г.о. Чапаевск – детский сад №20, реализующее основные общеобразовательные программы </a:t>
            </a:r>
            <a:r>
              <a:rPr lang="ru-RU" dirty="0" smtClean="0">
                <a:cs typeface="Cordia New" pitchFamily="34" charset="-34"/>
              </a:rPr>
              <a:t>дошкольного</a:t>
            </a:r>
            <a:r>
              <a:rPr lang="ru-RU" dirty="0" smtClean="0"/>
              <a:t> образования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7420" y="1923243"/>
            <a:ext cx="64637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Segoe Script" pitchFamily="34" charset="0"/>
                <a:cs typeface="Iskoola Pota" pitchFamily="34" charset="0"/>
              </a:rPr>
              <a:t>Отчет </a:t>
            </a:r>
          </a:p>
          <a:p>
            <a:pPr algn="ctr"/>
            <a:r>
              <a:rPr lang="ru-RU" sz="4800" b="1" dirty="0" smtClean="0">
                <a:latin typeface="Segoe Script" pitchFamily="34" charset="0"/>
                <a:cs typeface="Iskoola Pota" pitchFamily="34" charset="0"/>
              </a:rPr>
              <a:t>о проведенной</a:t>
            </a:r>
          </a:p>
          <a:p>
            <a:pPr algn="ctr"/>
            <a:r>
              <a:rPr lang="ru-RU" sz="4800" b="1" dirty="0" smtClean="0">
                <a:latin typeface="Segoe Script" pitchFamily="34" charset="0"/>
                <a:cs typeface="Iskoola Pota" pitchFamily="34" charset="0"/>
              </a:rPr>
              <a:t> летней оздоровительной</a:t>
            </a:r>
          </a:p>
          <a:p>
            <a:pPr algn="ctr"/>
            <a:r>
              <a:rPr lang="ru-RU" sz="4800" b="1" dirty="0" smtClean="0">
                <a:latin typeface="Segoe Script" pitchFamily="34" charset="0"/>
                <a:cs typeface="Iskoola Pota" pitchFamily="34" charset="0"/>
              </a:rPr>
              <a:t> </a:t>
            </a:r>
            <a:r>
              <a:rPr lang="ru-RU" sz="4800" b="1" dirty="0" smtClean="0">
                <a:latin typeface="Segoe Script" pitchFamily="34" charset="0"/>
                <a:cs typeface="Iskoola Pota" pitchFamily="34" charset="0"/>
              </a:rPr>
              <a:t>работе</a:t>
            </a:r>
            <a:endParaRPr lang="ru-RU" sz="4800" b="1" dirty="0">
              <a:latin typeface="Segoe Script" pitchFamily="34" charset="0"/>
              <a:cs typeface="Iskoola Pota" pitchFamily="34" charset="0"/>
            </a:endParaRPr>
          </a:p>
        </p:txBody>
      </p:sp>
      <p:pic>
        <p:nvPicPr>
          <p:cNvPr id="17410" name="Picture 2" descr="https://sun9-6.userapi.com/impg/DIFxCTAbHPxYkE-Jk2rrEb0ec0WQMGFXPYo4cA/cgsxgLaSH6c.jpg?size=694x941&amp;quality=95&amp;sign=4e6c3eaa4723fb6ea13dc0831e282e8e&amp;type=album"/>
          <p:cNvPicPr>
            <a:picLocks noChangeAspect="1" noChangeArrowheads="1"/>
          </p:cNvPicPr>
          <p:nvPr/>
        </p:nvPicPr>
        <p:blipFill>
          <a:blip r:embed="rId3">
            <a:lum bright="4000" contrast="24000"/>
          </a:blip>
          <a:srcRect b="23344"/>
          <a:stretch>
            <a:fillRect/>
          </a:stretch>
        </p:blipFill>
        <p:spPr bwMode="auto">
          <a:xfrm>
            <a:off x="362710" y="1851805"/>
            <a:ext cx="3643338" cy="3545121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sp>
        <p:nvSpPr>
          <p:cNvPr id="5" name="object 25"/>
          <p:cNvSpPr txBox="1"/>
          <p:nvPr/>
        </p:nvSpPr>
        <p:spPr>
          <a:xfrm>
            <a:off x="7077882" y="423045"/>
            <a:ext cx="2919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6480" marR="5080" indent="-103441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социально-образовательные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/>
          </p:cNvSpPr>
          <p:nvPr/>
        </p:nvSpPr>
        <p:spPr>
          <a:xfrm>
            <a:off x="7077882" y="1280301"/>
            <a:ext cx="3020851" cy="5043432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99720" marR="0" lvl="0" indent="-287655" defTabSz="10287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720" algn="l"/>
                <a:tab pos="300355" algn="l"/>
              </a:tabLst>
              <a:defRPr/>
            </a:pPr>
            <a:endParaRPr kumimoji="0" lang="ru-RU" sz="1400" b="0" i="0" u="none" strike="noStrike" kern="1200" cap="none" spc="-5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99720" marR="0" lvl="0" indent="-287655" defTabSz="10287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299720" algn="l"/>
                <a:tab pos="300355" algn="l"/>
              </a:tabLst>
              <a:defRPr/>
            </a:pPr>
            <a:r>
              <a:rPr kumimoji="0" lang="ru-RU" sz="1600" b="1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     Проводились педагогические</a:t>
            </a:r>
            <a:r>
              <a:rPr kumimoji="0" lang="ru-RU" sz="1600" b="1" i="0" u="none" strike="noStrike" kern="1200" cap="none" spc="-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мероприятия физкультурно-оздоровительного и художественно-эстетического направлений: </a:t>
            </a:r>
          </a:p>
          <a:p>
            <a:pPr marL="299720" marR="0" lvl="0" indent="-287655" defTabSz="10287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99720" algn="l"/>
                <a:tab pos="300355" algn="l"/>
              </a:tabLst>
              <a:defRPr/>
            </a:pPr>
            <a:r>
              <a:rPr kumimoji="0" lang="ru-RU" sz="1600" b="0" i="0" u="none" strike="noStrike" kern="1200" cap="none" spc="-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занятия (блоки совместной деятельности детей и взрослого);</a:t>
            </a:r>
            <a:endParaRPr kumimoji="0" lang="ru-RU" sz="1600" b="0" i="0" u="none" strike="noStrike" kern="1200" cap="none" spc="-5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99720" marR="0" lvl="0" indent="-287655" defTabSz="10287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720" algn="l"/>
                <a:tab pos="30035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праздники</a:t>
            </a:r>
            <a:r>
              <a:rPr kumimoji="0" lang="ru-RU" sz="1600" b="0" i="0" u="none" strike="noStrike" kern="1200" cap="none" spc="-5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развлечения разной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тематики;</a:t>
            </a:r>
          </a:p>
          <a:p>
            <a:pPr marL="299720" marR="0" lvl="0" indent="-287655" defTabSz="1028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720" algn="l"/>
                <a:tab pos="30035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выставки</a:t>
            </a:r>
            <a:r>
              <a:rPr kumimoji="0" lang="ru-RU" sz="16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детского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творчества,</a:t>
            </a:r>
            <a:r>
              <a:rPr kumimoji="0" lang="ru-RU" sz="1600" b="0" i="0" u="none" strike="noStrike" kern="1200" cap="none" spc="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совместного</a:t>
            </a:r>
            <a:r>
              <a:rPr kumimoji="0" lang="ru-RU" sz="1600" b="0" i="0" u="none" strike="noStrike" kern="1200" cap="none" spc="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творчества</a:t>
            </a:r>
            <a:r>
              <a:rPr kumimoji="0" lang="ru-RU" sz="1600" b="0" i="0" u="none" strike="noStrike" kern="1200" cap="none" spc="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детей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педагогов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родителей;</a:t>
            </a:r>
          </a:p>
          <a:p>
            <a:pPr marL="299720" marR="0" lvl="0" indent="-287655" defTabSz="1028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720" algn="l"/>
                <a:tab pos="30035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спортивные</a:t>
            </a:r>
            <a:r>
              <a:rPr kumimoji="0" lang="ru-RU" sz="16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</a:t>
            </a:r>
            <a:r>
              <a:rPr kumimoji="0" lang="ru-RU" sz="1600" b="0" i="0" u="none" strike="noStrike" kern="1200" cap="none" spc="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познавательные</a:t>
            </a:r>
            <a:r>
              <a:rPr kumimoji="0" lang="ru-RU" sz="1600" b="0" i="0" u="none" strike="noStrike" kern="1200" cap="none" spc="-2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досуги,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в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т.ч.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проводимые</a:t>
            </a:r>
            <a:r>
              <a:rPr kumimoji="0" lang="ru-RU" sz="1600" b="0" i="0" u="none" strike="noStrike" kern="1200" cap="none" spc="4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совместно</a:t>
            </a:r>
            <a:r>
              <a:rPr kumimoji="0" lang="ru-RU" sz="1600" b="0" i="0" u="none" strike="noStrike" kern="1200" cap="none" spc="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родителями;</a:t>
            </a:r>
          </a:p>
          <a:p>
            <a:pPr marL="299720" marR="0" lvl="0" indent="-287655" defTabSz="10287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720" algn="l"/>
                <a:tab pos="300355" algn="l"/>
                <a:tab pos="1473200" algn="l"/>
                <a:tab pos="2451100" algn="l"/>
                <a:tab pos="3584575" algn="l"/>
                <a:tab pos="4775835" algn="l"/>
                <a:tab pos="5083810" algn="l"/>
                <a:tab pos="5546090" algn="l"/>
                <a:tab pos="703770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творческие	проекты,	площадки,	мастерские	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</a:t>
            </a:r>
            <a:r>
              <a:rPr lang="ru-RU" sz="1600" dirty="0" err="1" smtClean="0"/>
              <a:t>очее</a:t>
            </a:r>
            <a:r>
              <a:rPr lang="ru-RU" sz="1600" dirty="0" smtClean="0"/>
              <a:t>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object 22"/>
          <p:cNvSpPr/>
          <p:nvPr/>
        </p:nvSpPr>
        <p:spPr>
          <a:xfrm>
            <a:off x="6935006" y="208731"/>
            <a:ext cx="3258501" cy="956944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4514" name="Picture 2" descr="https://sun9-51.userapi.com/impg/WGsTAJ_GHqNnWC5qtorIUHMzpK_pY8LMWDYJlg/5JkaBzy97AA.jpg?size=1280x786&amp;quality=95&amp;sign=ac5358aa7ffb6a9d11f327a30d26b52d&amp;type=album"/>
          <p:cNvPicPr>
            <a:picLocks noChangeAspect="1" noChangeArrowheads="1"/>
          </p:cNvPicPr>
          <p:nvPr/>
        </p:nvPicPr>
        <p:blipFill>
          <a:blip r:embed="rId3" cstate="print"/>
          <a:srcRect t="5993" r="7992"/>
          <a:stretch>
            <a:fillRect/>
          </a:stretch>
        </p:blipFill>
        <p:spPr bwMode="auto">
          <a:xfrm>
            <a:off x="219834" y="423045"/>
            <a:ext cx="4105343" cy="257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8" name="Picture 6" descr="https://sun9-74.userapi.com/impg/4wI5FQDBlzpVkkLir1KJAYoKAetmkAPPyMibPg/P6UqXP6FNIc.jpg?size=487x1080&amp;quality=95&amp;sign=404e10faced849cf81e98bd5a5f03e8c&amp;type=album"/>
          <p:cNvPicPr>
            <a:picLocks noChangeAspect="1" noChangeArrowheads="1"/>
          </p:cNvPicPr>
          <p:nvPr/>
        </p:nvPicPr>
        <p:blipFill>
          <a:blip r:embed="rId4"/>
          <a:srcRect t="7809" b="27367"/>
          <a:stretch>
            <a:fillRect/>
          </a:stretch>
        </p:blipFill>
        <p:spPr bwMode="auto">
          <a:xfrm>
            <a:off x="4506114" y="423045"/>
            <a:ext cx="228601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20" name="Picture 8" descr="https://sun9-40.userapi.com/impg/RveJJMx9AIK2AHWN-GMLiseAYCkQlKYuLQOpyA/EyNk2YHbBss.jpg?size=1280x1280&amp;quality=96&amp;sign=dc7146501ba03ae93c9607c8e57623a5&amp;type=album"/>
          <p:cNvPicPr>
            <a:picLocks noChangeAspect="1" noChangeArrowheads="1"/>
          </p:cNvPicPr>
          <p:nvPr/>
        </p:nvPicPr>
        <p:blipFill>
          <a:blip r:embed="rId5"/>
          <a:srcRect l="891" t="4991" r="75321" b="67629"/>
          <a:stretch>
            <a:fillRect/>
          </a:stretch>
        </p:blipFill>
        <p:spPr bwMode="auto">
          <a:xfrm>
            <a:off x="3810478" y="3852069"/>
            <a:ext cx="2981652" cy="3431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C:\Users\Елена\Desktop\1\ZCTJWl_GZG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834" y="3209127"/>
            <a:ext cx="3071834" cy="409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ject 25"/>
          <p:cNvSpPr txBox="1"/>
          <p:nvPr/>
        </p:nvSpPr>
        <p:spPr>
          <a:xfrm>
            <a:off x="3148792" y="3352003"/>
            <a:ext cx="3357586" cy="659155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 smtClean="0">
                <a:latin typeface="Calibri"/>
                <a:cs typeface="Calibri"/>
              </a:rPr>
              <a:t>Блоки совместной деятельности художественно-эстетического направления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pic>
        <p:nvPicPr>
          <p:cNvPr id="7" name="Picture 10" descr="https://sun9-63.userapi.com/impg/3z2CR1Tp1_G1u0uSHRY72Er7hlMJO4qrtKPgeQ/DbsElCrL1l0.jpg?size=1280x1280&amp;quality=96&amp;sign=db03a3985fe6f56c6ac0c7f78a0f7afe&amp;type=album"/>
          <p:cNvPicPr>
            <a:picLocks noChangeAspect="1" noChangeArrowheads="1"/>
          </p:cNvPicPr>
          <p:nvPr/>
        </p:nvPicPr>
        <p:blipFill>
          <a:blip r:embed="rId3"/>
          <a:srcRect l="1737" t="2074" r="32767" b="34213"/>
          <a:stretch>
            <a:fillRect/>
          </a:stretch>
        </p:blipFill>
        <p:spPr bwMode="auto">
          <a:xfrm>
            <a:off x="291272" y="351607"/>
            <a:ext cx="3857652" cy="375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:\Users\Елена\Desktop\1\rEAS87d3-Lk.jpg"/>
          <p:cNvPicPr>
            <a:picLocks noChangeAspect="1" noChangeArrowheads="1"/>
          </p:cNvPicPr>
          <p:nvPr/>
        </p:nvPicPr>
        <p:blipFill>
          <a:blip r:embed="rId4">
            <a:lum bright="16000" contrast="24000"/>
          </a:blip>
          <a:srcRect b="4531"/>
          <a:stretch>
            <a:fillRect/>
          </a:stretch>
        </p:blipFill>
        <p:spPr bwMode="auto">
          <a:xfrm>
            <a:off x="4434676" y="423045"/>
            <a:ext cx="2928958" cy="372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2" name="Picture 2" descr="C:\Users\Елена\Desktop\cnnqrbSm72I.jpg"/>
          <p:cNvPicPr>
            <a:picLocks noChangeAspect="1" noChangeArrowheads="1"/>
          </p:cNvPicPr>
          <p:nvPr/>
        </p:nvPicPr>
        <p:blipFill>
          <a:blip r:embed="rId5">
            <a:lum bright="-8000" contrast="22000"/>
          </a:blip>
          <a:srcRect l="13974" t="18569" r="17470" b="20872"/>
          <a:stretch>
            <a:fillRect/>
          </a:stretch>
        </p:blipFill>
        <p:spPr bwMode="auto">
          <a:xfrm>
            <a:off x="291271" y="4280697"/>
            <a:ext cx="4643471" cy="309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25"/>
          <p:cNvSpPr txBox="1"/>
          <p:nvPr/>
        </p:nvSpPr>
        <p:spPr>
          <a:xfrm>
            <a:off x="7863700" y="2280433"/>
            <a:ext cx="2286016" cy="88742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 smtClean="0">
                <a:latin typeface="Calibri"/>
                <a:cs typeface="Calibri"/>
              </a:rPr>
              <a:t>Блоки совместной деятельности 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 smtClean="0">
                <a:latin typeface="Calibri"/>
                <a:cs typeface="Calibri"/>
              </a:rPr>
              <a:t>познавательного и физического направления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146" name="Picture 2" descr="https://sun9-85.userapi.com/impg/25QYU_4m68-6JaOfoevnEuIGrH9b_2S3KjLsYA/lIhQEz8xlXc.jpg?size=1280x843&amp;quality=95&amp;sign=7165a36faf675ea21fbbfa3d96c9f360&amp;type=album"/>
          <p:cNvPicPr>
            <a:picLocks noChangeAspect="1" noChangeArrowheads="1"/>
          </p:cNvPicPr>
          <p:nvPr/>
        </p:nvPicPr>
        <p:blipFill>
          <a:blip r:embed="rId6" cstate="print">
            <a:lum bright="4000" contrast="18000"/>
          </a:blip>
          <a:srcRect l="8158"/>
          <a:stretch>
            <a:fillRect/>
          </a:stretch>
        </p:blipFill>
        <p:spPr bwMode="auto">
          <a:xfrm>
            <a:off x="5077617" y="4280697"/>
            <a:ext cx="4286281" cy="30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pic>
        <p:nvPicPr>
          <p:cNvPr id="5124" name="Picture 4" descr="https://sun9-30.userapi.com/impg/k-vEfIjtugulouBp98jlRky5jVCnE8lEN8IMCw/8j6eUmCpNUs.jpg?size=1280x623&amp;quality=95&amp;sign=a7897483dc45f8c8459b83f44da78191&amp;type=album"/>
          <p:cNvPicPr>
            <a:picLocks noChangeAspect="1" noChangeArrowheads="1"/>
          </p:cNvPicPr>
          <p:nvPr/>
        </p:nvPicPr>
        <p:blipFill>
          <a:blip r:embed="rId3">
            <a:lum bright="24000" contrast="28000"/>
          </a:blip>
          <a:srcRect l="26126" t="2408" r="26413" b="2487"/>
          <a:stretch>
            <a:fillRect/>
          </a:stretch>
        </p:blipFill>
        <p:spPr bwMode="auto">
          <a:xfrm>
            <a:off x="362710" y="208731"/>
            <a:ext cx="4286280" cy="418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https://sun9-85.userapi.com/impg/ivDSPpwPuSwv0ceBAyLsQGPFBgYx7grAHyj03Q/MlNObHmyTvA.jpg?size=1280x623&amp;quality=95&amp;sign=8ae2d24c2779f01eec8a0985139b65da&amp;type=album"/>
          <p:cNvPicPr>
            <a:picLocks noChangeAspect="1" noChangeArrowheads="1"/>
          </p:cNvPicPr>
          <p:nvPr/>
        </p:nvPicPr>
        <p:blipFill>
          <a:blip r:embed="rId4">
            <a:lum bright="20000" contrast="46000"/>
          </a:blip>
          <a:srcRect l="8789" r="11618"/>
          <a:stretch>
            <a:fillRect/>
          </a:stretch>
        </p:blipFill>
        <p:spPr bwMode="auto">
          <a:xfrm>
            <a:off x="362710" y="4566449"/>
            <a:ext cx="4286280" cy="262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https://sun7-6.userapi.com/impg/8gHyHqe92J8DzbYFmHfjSOmG5950_1Gq2brCtQ/AqAoQ9f_Bto.jpg?size=1139x615&amp;quality=96&amp;sign=5d5785d5120e6e86d149df1b268ade06&amp;type=album"/>
          <p:cNvPicPr>
            <a:picLocks noChangeAspect="1" noChangeArrowheads="1"/>
          </p:cNvPicPr>
          <p:nvPr/>
        </p:nvPicPr>
        <p:blipFill>
          <a:blip r:embed="rId5">
            <a:lum bright="8000" contrast="-2000"/>
          </a:blip>
          <a:srcRect/>
          <a:stretch>
            <a:fillRect/>
          </a:stretch>
        </p:blipFill>
        <p:spPr bwMode="auto">
          <a:xfrm>
            <a:off x="4863304" y="4566449"/>
            <a:ext cx="489482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s://sun9-8.userapi.com/impg/aNgscjOV5t5pxy1dikpdklVrRxys5a6zdHaV6g/EwmWHWOsC5k.jpg?size=1280x623&amp;quality=95&amp;sign=9f8781b5b64e630b7ee7a21f2da30c34&amp;type=album"/>
          <p:cNvPicPr>
            <a:picLocks noChangeAspect="1" noChangeArrowheads="1"/>
          </p:cNvPicPr>
          <p:nvPr/>
        </p:nvPicPr>
        <p:blipFill>
          <a:blip r:embed="rId6">
            <a:lum bright="6000" contrast="34000"/>
          </a:blip>
          <a:srcRect l="7129" r="8217"/>
          <a:stretch>
            <a:fillRect/>
          </a:stretch>
        </p:blipFill>
        <p:spPr bwMode="auto">
          <a:xfrm>
            <a:off x="4863304" y="1280301"/>
            <a:ext cx="4885663" cy="313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25"/>
          <p:cNvSpPr txBox="1"/>
          <p:nvPr/>
        </p:nvSpPr>
        <p:spPr>
          <a:xfrm>
            <a:off x="7935138" y="208731"/>
            <a:ext cx="2286016" cy="331629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smtClean="0">
                <a:latin typeface="Calibri"/>
                <a:cs typeface="Calibri"/>
              </a:rPr>
              <a:t>Праздники и развлечения: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«День защиты детей»,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«Пушкинский день»,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 «День Российского флага»,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«День друзей»,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«Праздник пап России»,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«Праздник рисования мелками на асфальте»,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«Праздник арбуза»,</a:t>
            </a:r>
          </a:p>
          <a:p>
            <a:pPr marL="9207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 smtClean="0">
                <a:latin typeface="Calibri"/>
                <a:cs typeface="Calibri"/>
              </a:rPr>
              <a:t>«01 –пароль отважных», «Город мастеров».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pic>
        <p:nvPicPr>
          <p:cNvPr id="8" name="Picture 2" descr="C:\Users\Елена\Desktop\1\ZQ78v_3dWOI.jpg"/>
          <p:cNvPicPr>
            <a:picLocks noChangeAspect="1" noChangeArrowheads="1"/>
          </p:cNvPicPr>
          <p:nvPr/>
        </p:nvPicPr>
        <p:blipFill>
          <a:blip r:embed="rId3" cstate="print">
            <a:lum bright="6000" contrast="10000"/>
          </a:blip>
          <a:srcRect/>
          <a:stretch>
            <a:fillRect/>
          </a:stretch>
        </p:blipFill>
        <p:spPr bwMode="auto">
          <a:xfrm>
            <a:off x="3434544" y="423045"/>
            <a:ext cx="506644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lum bright="8000" contrast="8000"/>
          </a:blip>
          <a:srcRect t="39987"/>
          <a:stretch>
            <a:fillRect/>
          </a:stretch>
        </p:blipFill>
        <p:spPr bwMode="auto">
          <a:xfrm>
            <a:off x="3148792" y="3566317"/>
            <a:ext cx="4572032" cy="365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Елена\Desktop\1\_8sa_Rd2FmI.jpg"/>
          <p:cNvPicPr>
            <a:picLocks noChangeAspect="1" noChangeArrowheads="1"/>
          </p:cNvPicPr>
          <p:nvPr/>
        </p:nvPicPr>
        <p:blipFill>
          <a:blip r:embed="rId5" cstate="print">
            <a:lum bright="10000" contrast="14000"/>
          </a:blip>
          <a:srcRect/>
          <a:stretch>
            <a:fillRect/>
          </a:stretch>
        </p:blipFill>
        <p:spPr bwMode="auto">
          <a:xfrm>
            <a:off x="219834" y="423045"/>
            <a:ext cx="308639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bject 8"/>
          <p:cNvSpPr txBox="1">
            <a:spLocks/>
          </p:cNvSpPr>
          <p:nvPr/>
        </p:nvSpPr>
        <p:spPr>
          <a:xfrm>
            <a:off x="7863700" y="208732"/>
            <a:ext cx="2357454" cy="7166064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2075" marR="0" lvl="0" defTabSz="10287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0" algn="l"/>
                <a:tab pos="300038" algn="l"/>
              </a:tabLst>
              <a:defRPr/>
            </a:pPr>
            <a:r>
              <a:rPr lang="ru-RU" sz="1600" dirty="0" smtClean="0"/>
              <a:t>В рамках Года культурного наследия народов России, сохранения культурных традиций, ценности семейного воспитания  в детском саду был организован праздник , посвященный Дню семьи, любви и верности.</a:t>
            </a:r>
          </a:p>
          <a:p>
            <a:pPr marL="92075">
              <a:spcBef>
                <a:spcPts val="100"/>
              </a:spcBef>
              <a:tabLst>
                <a:tab pos="0" algn="l"/>
                <a:tab pos="300038" algn="l"/>
              </a:tabLst>
              <a:defRPr/>
            </a:pPr>
            <a:r>
              <a:rPr lang="ru-RU" sz="1600" dirty="0" smtClean="0"/>
              <a:t> Праздник был организован с участием родителей и состоял из нескольких мероприятий. В каждой возрастной группе родители организовали творческие мастерские, для чего были оборудованы рабочие места для детей с необходимыми материалами.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/>
              <a:t>Затем дети приняли участие в </a:t>
            </a:r>
            <a:r>
              <a:rPr lang="ru-RU" sz="1600" dirty="0" err="1" smtClean="0"/>
              <a:t>квест</a:t>
            </a:r>
            <a:r>
              <a:rPr lang="ru-RU" sz="1600" dirty="0" smtClean="0"/>
              <a:t> – игре, которая проходила на специально подготовленном участке.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/>
              <a:t>Закончился праздник общим </a:t>
            </a:r>
            <a:r>
              <a:rPr lang="ru-RU" sz="1600" dirty="0" err="1" smtClean="0"/>
              <a:t>флешмобом</a:t>
            </a:r>
            <a:r>
              <a:rPr lang="ru-RU" sz="1600" dirty="0" smtClean="0"/>
              <a:t>                               «Да  здравствует семья!».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4" descr="C:\Users\Елена\Desktop\1\ZCTJWl_GZG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834" y="3566317"/>
            <a:ext cx="2731596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sp>
        <p:nvSpPr>
          <p:cNvPr id="5" name="object 25"/>
          <p:cNvSpPr txBox="1"/>
          <p:nvPr/>
        </p:nvSpPr>
        <p:spPr>
          <a:xfrm>
            <a:off x="4291800" y="351607"/>
            <a:ext cx="2919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6480" marR="5080" indent="-103441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социально-образовательные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22"/>
          <p:cNvSpPr/>
          <p:nvPr/>
        </p:nvSpPr>
        <p:spPr>
          <a:xfrm>
            <a:off x="4077486" y="208731"/>
            <a:ext cx="3258501" cy="857256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3074" name="Picture 2" descr="https://sun9-18.userapi.com/impg/4qrJ_XBHW-a0x44QNq3ddZFlhNiBiBIlCFpozg/GjA65FT4k34.jpg?size=1280x1001&amp;quality=95&amp;sign=63935ded655459aabec0bebdd1b1f896&amp;type=album"/>
          <p:cNvPicPr>
            <a:picLocks noChangeAspect="1" noChangeArrowheads="1"/>
          </p:cNvPicPr>
          <p:nvPr/>
        </p:nvPicPr>
        <p:blipFill>
          <a:blip r:embed="rId3" cstate="print">
            <a:lum bright="4000" contrast="18000"/>
          </a:blip>
          <a:srcRect l="14004" t="14177" r="18027" b="11647"/>
          <a:stretch>
            <a:fillRect/>
          </a:stretch>
        </p:blipFill>
        <p:spPr bwMode="auto">
          <a:xfrm>
            <a:off x="148396" y="1208862"/>
            <a:ext cx="3419643" cy="291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s://sun9-84.userapi.com/impg/aGzFjsBsVA_TTVOa6GW70mCuVSidUAuUmUP-lQ/30awXdJICAw.jpg?size=1280x594&amp;quality=95&amp;sign=873787163227b0888b7ac0e93e2fd1f2&amp;type=album"/>
          <p:cNvPicPr>
            <a:picLocks noChangeAspect="1" noChangeArrowheads="1"/>
          </p:cNvPicPr>
          <p:nvPr/>
        </p:nvPicPr>
        <p:blipFill>
          <a:blip r:embed="rId4">
            <a:lum bright="2000" contrast="16000"/>
          </a:blip>
          <a:srcRect/>
          <a:stretch>
            <a:fillRect/>
          </a:stretch>
        </p:blipFill>
        <p:spPr bwMode="auto">
          <a:xfrm>
            <a:off x="362710" y="4423573"/>
            <a:ext cx="6236765" cy="289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https://sun9-26.userapi.com/impg/j7jK57rBQUuU5BSbnuNSNnY9Vm-_fH0pX8bi8A/nakYC2hRCLw.jpg?size=1280x640&amp;quality=95&amp;sign=1a273189bf818bd8052f6bbe1f9670dc&amp;type=album"/>
          <p:cNvPicPr>
            <a:picLocks noChangeAspect="1" noChangeArrowheads="1"/>
          </p:cNvPicPr>
          <p:nvPr/>
        </p:nvPicPr>
        <p:blipFill>
          <a:blip r:embed="rId5">
            <a:lum bright="8000" contrast="14000"/>
          </a:blip>
          <a:srcRect l="10892" t="4651" r="18795"/>
          <a:stretch>
            <a:fillRect/>
          </a:stretch>
        </p:blipFill>
        <p:spPr bwMode="auto">
          <a:xfrm>
            <a:off x="3648858" y="1208863"/>
            <a:ext cx="431979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ject 8"/>
          <p:cNvSpPr txBox="1">
            <a:spLocks/>
          </p:cNvSpPr>
          <p:nvPr/>
        </p:nvSpPr>
        <p:spPr>
          <a:xfrm>
            <a:off x="7506510" y="280169"/>
            <a:ext cx="2714644" cy="71039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2075" marR="6350" lvl="1">
              <a:spcBef>
                <a:spcPct val="20000"/>
              </a:spcBef>
              <a:tabLst>
                <a:tab pos="92075" algn="l"/>
              </a:tabLst>
            </a:pPr>
            <a:r>
              <a:rPr kumimoji="0" lang="ru-RU" sz="1600" b="1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Условия</a:t>
            </a:r>
            <a:r>
              <a:rPr kumimoji="0" lang="ru-RU" sz="1600" b="1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для организации </a:t>
            </a:r>
            <a:r>
              <a:rPr kumimoji="0" lang="ru-RU" sz="1600" b="1" i="0" u="none" strike="noStrike" kern="1200" cap="none" spc="-15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ра</a:t>
            </a:r>
            <a:r>
              <a:rPr lang="ru-RU" sz="1600" b="1" spc="-10" dirty="0" err="1" smtClean="0">
                <a:cs typeface="Calibri"/>
              </a:rPr>
              <a:t>зличных</a:t>
            </a:r>
            <a:r>
              <a:rPr lang="ru-RU" sz="1600" b="1" spc="-10" dirty="0" smtClean="0">
                <a:cs typeface="Calibri"/>
              </a:rPr>
              <a:t> видов детской деятельности : </a:t>
            </a:r>
          </a:p>
          <a:p>
            <a:pPr marL="92075" marR="6350" lvl="1">
              <a:spcBef>
                <a:spcPct val="20000"/>
              </a:spcBef>
              <a:tabLst>
                <a:tab pos="182563" algn="l"/>
              </a:tabLst>
            </a:pP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физкультурное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(спортивное)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оборудование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</a:t>
            </a:r>
            <a:r>
              <a:rPr kumimoji="0" lang="ru-RU" sz="1600" b="0" i="0" u="none" strike="noStrike" kern="1200" cap="none" spc="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атрибуты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для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подвижных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игр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(мячи,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кегли, 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кольцебросы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,</a:t>
            </a:r>
            <a:r>
              <a:rPr kumimoji="0" lang="ru-RU" sz="1600" b="0" i="0" u="none" strike="noStrike" kern="1200" cap="none" spc="-5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скакалки,</a:t>
            </a:r>
            <a:r>
              <a:rPr kumimoji="0" lang="ru-RU" sz="1600" b="0" i="0" u="none" strike="noStrike" kern="1200" cap="none" spc="-2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мешочки</a:t>
            </a:r>
            <a:r>
              <a:rPr kumimoji="0" lang="ru-RU" sz="1600" b="0" i="0" u="none" strike="noStrike" kern="1200" cap="none" spc="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с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песком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др.);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  <a:p>
            <a:pPr marL="92075" marR="0" lvl="1" defTabSz="1028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182563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инвентарь</a:t>
            </a:r>
            <a:r>
              <a:rPr kumimoji="0" lang="ru-RU" sz="1600" b="0" i="0" u="none" strike="noStrike" kern="1200" cap="none" spc="-3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для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труда</a:t>
            </a:r>
            <a:r>
              <a:rPr kumimoji="0" lang="ru-RU" sz="1600" b="0" i="0" u="none" strike="noStrike" kern="1200" cap="none" spc="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на</a:t>
            </a:r>
            <a:r>
              <a:rPr kumimoji="0" lang="ru-RU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природе</a:t>
            </a:r>
            <a:r>
              <a:rPr kumimoji="0" lang="ru-RU" sz="1600" b="0" i="0" u="none" strike="noStrike" kern="1200" cap="none" spc="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(лейки,</a:t>
            </a:r>
            <a:r>
              <a:rPr kumimoji="0" lang="ru-RU" sz="1600" b="0" i="0" u="none" strike="noStrike" kern="1200" cap="none" spc="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грабли,</a:t>
            </a:r>
            <a:r>
              <a:rPr kumimoji="0" lang="ru-RU" sz="1600" b="0" i="0" u="none" strike="noStrike" kern="1200" cap="none" spc="-4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совки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</a:t>
            </a:r>
            <a:r>
              <a:rPr kumimoji="0" lang="ru-RU" sz="1600" b="0" i="0" u="none" strike="noStrike" kern="1200" cap="none" spc="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пр.);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  <a:p>
            <a:pPr marL="92075" marR="5080" lvl="1" defTabSz="1028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182563" algn="l"/>
              </a:tabLst>
              <a:defRPr/>
            </a:pP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материалы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для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изобразительного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и</a:t>
            </a:r>
            <a:r>
              <a:rPr kumimoji="0" lang="ru-RU" sz="1600" b="0" i="0" u="none" strike="noStrike" kern="1200" cap="none" spc="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художественного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творчества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, в 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т.ч.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природные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 </a:t>
            </a:r>
            <a:r>
              <a:rPr kumimoji="0" lang="ru-RU" sz="1600" b="0" i="0" u="none" strike="noStrike" kern="1200" cap="none" spc="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нетрадиционные</a:t>
            </a:r>
            <a:r>
              <a:rPr kumimoji="0" lang="ru-RU" sz="1600" b="0" i="0" u="none" strike="noStrike" kern="1200" cap="none" spc="-3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материалы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;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  <a:p>
            <a:pPr marL="92075" marR="8255" lvl="1" defTabSz="10287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tabLst>
                <a:tab pos="182563" algn="l"/>
              </a:tabLst>
              <a:defRPr/>
            </a:pP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оборудование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для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игр-экпериментов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(весы,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лупы,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компасы,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магниты,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воздушные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шары,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брызгалки,</a:t>
            </a:r>
            <a:r>
              <a:rPr kumimoji="0" lang="ru-RU" sz="1600" b="0" i="0" u="none" strike="noStrike" kern="1200" cap="none" spc="-6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султанчики,</a:t>
            </a:r>
            <a:r>
              <a:rPr kumimoji="0" lang="ru-RU" sz="1600" b="0" i="0" u="none" strike="noStrike" kern="1200" cap="none" spc="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мыльные</a:t>
            </a:r>
            <a:r>
              <a:rPr kumimoji="0" lang="ru-RU" sz="16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пузыри,</a:t>
            </a:r>
            <a:r>
              <a:rPr kumimoji="0" lang="ru-RU" sz="1600" b="0" i="0" u="none" strike="noStrike" kern="1200" cap="none" spc="2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природные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материалы</a:t>
            </a:r>
            <a:r>
              <a:rPr kumimoji="0" lang="ru-RU" sz="1600" b="0" i="0" u="none" strike="noStrike" kern="1200" cap="none" spc="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пр.);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  <a:p>
            <a:pPr marL="92075" marR="5080" lvl="1" defTabSz="1028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182563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игры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игровые атрибуты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для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организации творческой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игровой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деятельности 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дошкольников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(настольно-печатные</a:t>
            </a:r>
            <a:r>
              <a:rPr kumimoji="0" lang="ru-RU" sz="1600" b="0" i="0" u="none" strike="noStrike" kern="1200" cap="none" spc="-5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игры,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атрибуты</a:t>
            </a:r>
            <a:r>
              <a:rPr kumimoji="0" lang="ru-RU" sz="1600" b="0" i="0" u="none" strike="noStrike" kern="1200" cap="none" spc="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для</a:t>
            </a:r>
            <a:r>
              <a:rPr kumimoji="0" lang="ru-RU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сюжетных</a:t>
            </a:r>
            <a:r>
              <a:rPr kumimoji="0" lang="ru-RU" sz="16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игр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 </a:t>
            </a:r>
            <a:r>
              <a:rPr kumimoji="0" lang="ru-RU" sz="1600" b="0" i="0" u="none" strike="noStrike" kern="1200" cap="none" spc="-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пр.)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sp>
        <p:nvSpPr>
          <p:cNvPr id="9" name="object 25"/>
          <p:cNvSpPr txBox="1"/>
          <p:nvPr/>
        </p:nvSpPr>
        <p:spPr>
          <a:xfrm>
            <a:off x="7220758" y="351607"/>
            <a:ext cx="2919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6480" marR="5080" indent="-103441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социально-образовательные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22"/>
          <p:cNvSpPr/>
          <p:nvPr/>
        </p:nvSpPr>
        <p:spPr>
          <a:xfrm>
            <a:off x="7149320" y="208731"/>
            <a:ext cx="3115625" cy="857256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object 8"/>
          <p:cNvSpPr txBox="1">
            <a:spLocks/>
          </p:cNvSpPr>
          <p:nvPr/>
        </p:nvSpPr>
        <p:spPr>
          <a:xfrm>
            <a:off x="7292196" y="1280301"/>
            <a:ext cx="2720163" cy="5035738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82563" marR="6350" lvl="1">
              <a:spcBef>
                <a:spcPct val="20000"/>
              </a:spcBef>
            </a:pPr>
            <a:r>
              <a:rPr lang="ru-RU" sz="1600" spc="-15" dirty="0" smtClean="0">
                <a:cs typeface="Calibri"/>
              </a:rPr>
              <a:t>В течение лета осуществлялись  следующие </a:t>
            </a:r>
            <a:r>
              <a:rPr lang="ru-RU" sz="1600" b="1" spc="-15" dirty="0" smtClean="0">
                <a:cs typeface="Calibri"/>
              </a:rPr>
              <a:t>формы совместного творчества детей, родителей и педагогов:</a:t>
            </a:r>
          </a:p>
          <a:p>
            <a:pPr marL="182563" marR="6350" lvl="1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60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детско-родительский клуб</a:t>
            </a:r>
            <a:r>
              <a:rPr kumimoji="0" lang="ru-RU" sz="160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«Профи»;</a:t>
            </a:r>
          </a:p>
          <a:p>
            <a:pPr marL="182563" marR="6350" lvl="1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spc="-15" dirty="0" smtClean="0">
                <a:cs typeface="Calibri"/>
              </a:rPr>
              <a:t>п</a:t>
            </a:r>
            <a:r>
              <a:rPr lang="ru-RU" sz="1600" spc="-15" baseline="0" dirty="0" smtClean="0">
                <a:cs typeface="Calibri"/>
              </a:rPr>
              <a:t>рофессиональные мастерские;</a:t>
            </a:r>
          </a:p>
          <a:p>
            <a:pPr marL="182563" marR="6350" lvl="1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spc="-15" dirty="0" smtClean="0">
                <a:cs typeface="Calibri"/>
              </a:rPr>
              <a:t>п</a:t>
            </a:r>
            <a:r>
              <a:rPr kumimoji="0" lang="ru-RU" sz="1600" i="0" u="none" strike="noStrike" kern="1200" cap="none" spc="-15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раздники</a:t>
            </a:r>
            <a:r>
              <a:rPr kumimoji="0" lang="ru-RU" sz="160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(развлечения);</a:t>
            </a:r>
          </a:p>
          <a:p>
            <a:pPr marL="182563" marR="6350" lvl="1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spc="-15" baseline="0" dirty="0" smtClean="0">
                <a:cs typeface="Calibri"/>
              </a:rPr>
              <a:t>конкурсы;</a:t>
            </a:r>
          </a:p>
          <a:p>
            <a:pPr marL="182563" marR="6350" lvl="1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60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совместное творчество (выставки);</a:t>
            </a:r>
          </a:p>
          <a:p>
            <a:pPr marL="182563" marR="6350" lvl="1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spc="-15" dirty="0" smtClean="0">
                <a:cs typeface="Calibri"/>
              </a:rPr>
              <a:t>и</a:t>
            </a:r>
            <a:r>
              <a:rPr lang="ru-RU" sz="1600" spc="-15" baseline="0" dirty="0" smtClean="0">
                <a:cs typeface="Calibri"/>
              </a:rPr>
              <a:t>нформирование;</a:t>
            </a:r>
            <a:endParaRPr lang="ru-RU" sz="1600" spc="-15" dirty="0" smtClean="0">
              <a:cs typeface="Calibri"/>
            </a:endParaRPr>
          </a:p>
          <a:p>
            <a:pPr marL="182563" marR="6350" lvl="1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60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индивидуальная</a:t>
            </a:r>
            <a:r>
              <a:rPr kumimoji="0" lang="ru-RU" sz="160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работа с родителями, работа консультативного пункта для семей детей, не посещающих ДОО.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 l="6359" t="16325" r="9636" b="6038"/>
          <a:stretch>
            <a:fillRect/>
          </a:stretch>
        </p:blipFill>
        <p:spPr bwMode="auto">
          <a:xfrm>
            <a:off x="3505982" y="4209259"/>
            <a:ext cx="3574596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148924" y="6280961"/>
            <a:ext cx="2928958" cy="646331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Все новости и события летнего периода </a:t>
            </a:r>
            <a:endParaRPr lang="en-US" sz="1200" b="1" dirty="0" smtClean="0"/>
          </a:p>
          <a:p>
            <a:r>
              <a:rPr lang="ru-RU" sz="1200" b="1" dirty="0" smtClean="0"/>
              <a:t>можно посмотреть в нашей группе </a:t>
            </a:r>
            <a:r>
              <a:rPr lang="en-US" sz="1200" b="1" dirty="0" smtClean="0"/>
              <a:t>VK</a:t>
            </a:r>
            <a:r>
              <a:rPr lang="ru-RU" sz="1200" b="1" dirty="0" smtClean="0"/>
              <a:t>:</a:t>
            </a:r>
            <a:endParaRPr lang="en-US" sz="1200" b="1" dirty="0" smtClean="0"/>
          </a:p>
          <a:p>
            <a:r>
              <a:rPr lang="en-US" sz="1200" b="1" dirty="0" smtClean="0"/>
              <a:t>https://vk.com/public200512036</a:t>
            </a:r>
            <a:endParaRPr lang="ru-RU" sz="1200" b="1" dirty="0"/>
          </a:p>
        </p:txBody>
      </p:sp>
      <p:pic>
        <p:nvPicPr>
          <p:cNvPr id="2051" name="Picture 3" descr="https://sun9-63.userapi.com/impg/XaGYuwJwmRToEMLWftXDDRyhMUolzOdbmhb3Xw/Zwy4FFfBnJI.jpg?size=1080x1080&amp;quality=95&amp;sign=5a41f3561e9e758bcef8398ae13d8f8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7420" y="280169"/>
            <a:ext cx="3429024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C:\Users\Елена\Desktop\1\uUK6Vwz2FgY.jpg"/>
          <p:cNvPicPr>
            <a:picLocks noChangeAspect="1" noChangeArrowheads="1"/>
          </p:cNvPicPr>
          <p:nvPr/>
        </p:nvPicPr>
        <p:blipFill>
          <a:blip r:embed="rId5" cstate="print">
            <a:lum bright="6000" contrast="20000"/>
          </a:blip>
          <a:srcRect l="5479" t="8862"/>
          <a:stretch>
            <a:fillRect/>
          </a:stretch>
        </p:blipFill>
        <p:spPr bwMode="auto">
          <a:xfrm>
            <a:off x="362710" y="280169"/>
            <a:ext cx="2928958" cy="376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4712" t="16325" r="1400" b="17757"/>
          <a:stretch>
            <a:fillRect/>
          </a:stretch>
        </p:blipFill>
        <p:spPr bwMode="auto">
          <a:xfrm>
            <a:off x="362710" y="4209259"/>
            <a:ext cx="2928958" cy="118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4712" t="16325" r="1400" b="10433"/>
          <a:stretch>
            <a:fillRect/>
          </a:stretch>
        </p:blipFill>
        <p:spPr bwMode="auto">
          <a:xfrm>
            <a:off x="362710" y="5423705"/>
            <a:ext cx="2928958" cy="121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62710" y="6852465"/>
            <a:ext cx="3225242" cy="461665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wrap="none">
            <a:spAutoFit/>
          </a:bodyPr>
          <a:lstStyle/>
          <a:p>
            <a:r>
              <a:rPr lang="ru-RU" sz="1200" b="1" dirty="0" smtClean="0"/>
              <a:t>Сайт детского сада:</a:t>
            </a:r>
          </a:p>
          <a:p>
            <a:r>
              <a:rPr lang="en-US" sz="1200" b="1" dirty="0" smtClean="0"/>
              <a:t>https://ds20-lastochka.minobr63.ru/leto-2021/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sp>
        <p:nvSpPr>
          <p:cNvPr id="7" name="object 8"/>
          <p:cNvSpPr txBox="1">
            <a:spLocks/>
          </p:cNvSpPr>
          <p:nvPr/>
        </p:nvSpPr>
        <p:spPr>
          <a:xfrm>
            <a:off x="7720825" y="280170"/>
            <a:ext cx="2428891" cy="6929486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82563" marR="6350" lvl="1">
              <a:spcBef>
                <a:spcPct val="20000"/>
              </a:spcBef>
            </a:pPr>
            <a:r>
              <a:rPr lang="ru-RU" sz="1600" spc="-15" dirty="0" smtClean="0">
                <a:cs typeface="Calibri"/>
              </a:rPr>
              <a:t>Д</a:t>
            </a:r>
            <a:r>
              <a:rPr kumimoji="0" lang="ru-RU" sz="1600" i="0" u="none" strike="noStrike" kern="1200" cap="none" spc="-15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етско-родительский</a:t>
            </a:r>
            <a:r>
              <a:rPr kumimoji="0" lang="ru-RU" sz="160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клуб</a:t>
            </a:r>
            <a:r>
              <a:rPr kumimoji="0" lang="ru-RU" sz="160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 «Профи» работал в течение лета. </a:t>
            </a:r>
            <a:r>
              <a:rPr lang="ru-RU" sz="1600" spc="-15" dirty="0" smtClean="0">
                <a:cs typeface="Calibri"/>
              </a:rPr>
              <a:t>Несколько раз </a:t>
            </a:r>
            <a:r>
              <a:rPr kumimoji="0" lang="ru-RU" sz="160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в месяц </a:t>
            </a:r>
            <a:r>
              <a:rPr lang="ru-RU" sz="1600" dirty="0" smtClean="0"/>
              <a:t>в детском  саду  организовывались профессиональные мастерские с участием родителей и воспитанников.</a:t>
            </a:r>
            <a:br>
              <a:rPr lang="ru-RU" sz="1600" dirty="0" smtClean="0"/>
            </a:br>
            <a:r>
              <a:rPr lang="ru-RU" sz="1600" dirty="0" smtClean="0"/>
              <a:t>К ребятам приходили родители  и рассказывали о своей профессии или ребята посещали место работы родителя.</a:t>
            </a:r>
          </a:p>
          <a:p>
            <a:pPr marL="182563" marR="6350" lvl="1">
              <a:spcBef>
                <a:spcPct val="20000"/>
              </a:spcBef>
            </a:pPr>
            <a:r>
              <a:rPr lang="ru-RU" sz="1600" dirty="0" smtClean="0"/>
              <a:t>Благодаря данной инициативе, у воспитанников формируется </a:t>
            </a:r>
            <a:br>
              <a:rPr lang="ru-RU" sz="1600" dirty="0" smtClean="0"/>
            </a:br>
            <a:r>
              <a:rPr lang="ru-RU" sz="1600" dirty="0" smtClean="0"/>
              <a:t>эмоционально-положительное отношение к труду, появляются дополнительные возможности   использовать свои силы в доступных видах трудовой деятельности.</a:t>
            </a:r>
            <a:endParaRPr kumimoji="0" lang="ru-RU" sz="1600" i="0" u="none" strike="noStrike" kern="1200" cap="none" spc="-15" normalizeH="0" noProof="0" dirty="0" smtClean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</p:txBody>
      </p:sp>
      <p:pic>
        <p:nvPicPr>
          <p:cNvPr id="31746" name="Picture 2" descr="https://sun9-48.userapi.com/impg/yCIQ493lxntkQGk9BJY5VXtzSV2or6uv7bOq5A/rgc0XDxU7bU.jpg?size=1280x957&amp;quality=95&amp;sign=d526ff76722f8f13c0b8ac654abf568f&amp;type=album"/>
          <p:cNvPicPr>
            <a:picLocks noChangeAspect="1" noChangeArrowheads="1"/>
          </p:cNvPicPr>
          <p:nvPr/>
        </p:nvPicPr>
        <p:blipFill>
          <a:blip r:embed="rId3" cstate="print">
            <a:lum bright="14000" contrast="24000"/>
          </a:blip>
          <a:srcRect/>
          <a:stretch>
            <a:fillRect/>
          </a:stretch>
        </p:blipFill>
        <p:spPr bwMode="auto">
          <a:xfrm>
            <a:off x="362710" y="280169"/>
            <a:ext cx="3571900" cy="267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https://sun9-50.userapi.com/impg/Xmd3wXOYQ8cCXCD7Ai7dv7OVZ07q5qVkLs03rw/Rd529Uyd8og.jpg?size=1280x960&amp;quality=95&amp;sign=e472ba0b054301acc49a6b9751d0cee5&amp;type=album"/>
          <p:cNvPicPr>
            <a:picLocks noChangeAspect="1" noChangeArrowheads="1"/>
          </p:cNvPicPr>
          <p:nvPr/>
        </p:nvPicPr>
        <p:blipFill>
          <a:blip r:embed="rId4" cstate="print">
            <a:lum bright="16000" contrast="36000"/>
          </a:blip>
          <a:srcRect/>
          <a:stretch>
            <a:fillRect/>
          </a:stretch>
        </p:blipFill>
        <p:spPr bwMode="auto">
          <a:xfrm>
            <a:off x="3863172" y="4566449"/>
            <a:ext cx="3612082" cy="270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0" name="Picture 6" descr="https://sun9-77.userapi.com/impg/XUQ935P30LJmfHKTqeOb5VMUcG3N3Xpdw_iUPQ/hL5H5OZPAgA.jpg?size=607x1080&amp;quality=95&amp;sign=975bbad35b9d60b9ad23604ca78e4cb5&amp;type=album"/>
          <p:cNvPicPr>
            <a:picLocks noChangeAspect="1" noChangeArrowheads="1"/>
          </p:cNvPicPr>
          <p:nvPr/>
        </p:nvPicPr>
        <p:blipFill>
          <a:blip r:embed="rId5">
            <a:lum bright="8000" contrast="20000"/>
          </a:blip>
          <a:srcRect b="21491"/>
          <a:stretch>
            <a:fillRect/>
          </a:stretch>
        </p:blipFill>
        <p:spPr bwMode="auto">
          <a:xfrm>
            <a:off x="4220362" y="351607"/>
            <a:ext cx="3214710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4" name="Picture 10" descr="https://sun9-86.userapi.com/impg/Syq1Fx7ofmmsb5Oedy308KtMF2p3lFyeSzoMGA/_YIiWyVLsaE.jpg?size=525x1080&amp;quality=95&amp;sign=dad94a90e88ac6fd9547cca55faf8f35&amp;type=album"/>
          <p:cNvPicPr>
            <a:picLocks noChangeAspect="1" noChangeArrowheads="1"/>
          </p:cNvPicPr>
          <p:nvPr/>
        </p:nvPicPr>
        <p:blipFill>
          <a:blip r:embed="rId6">
            <a:lum bright="-4000" contrast="-4000"/>
          </a:blip>
          <a:srcRect t="21528" r="4285" b="17361"/>
          <a:stretch>
            <a:fillRect/>
          </a:stretch>
        </p:blipFill>
        <p:spPr bwMode="auto">
          <a:xfrm>
            <a:off x="362710" y="3209127"/>
            <a:ext cx="3317808" cy="407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9149584" y="0"/>
            <a:ext cx="1291404" cy="7561263"/>
          </a:xfrm>
          <a:prstGeom prst="rect">
            <a:avLst/>
          </a:prstGeom>
          <a:noFill/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lum bright="4000" contrast="18000"/>
          </a:blip>
          <a:srcRect l="5536" t="9000" b="8968"/>
          <a:stretch>
            <a:fillRect/>
          </a:stretch>
        </p:blipFill>
        <p:spPr bwMode="auto">
          <a:xfrm>
            <a:off x="2648726" y="208731"/>
            <a:ext cx="6938415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4" descr="https://sun9-88.userapi.com/impg/NWuEYkeUl9PimoTuhS_2HqoWKYG8J9YkEl-mhg/b5chn9JGxl0.jpg?size=1280x594&amp;quality=95&amp;sign=65684637524e800abedce9d215dea729&amp;type=album"/>
          <p:cNvPicPr>
            <a:picLocks noChangeAspect="1" noChangeArrowheads="1"/>
          </p:cNvPicPr>
          <p:nvPr/>
        </p:nvPicPr>
        <p:blipFill>
          <a:blip r:embed="rId4">
            <a:lum bright="8000" contrast="32000"/>
          </a:blip>
          <a:srcRect l="5032" r="17514"/>
          <a:stretch>
            <a:fillRect/>
          </a:stretch>
        </p:blipFill>
        <p:spPr bwMode="auto">
          <a:xfrm>
            <a:off x="2648726" y="3852069"/>
            <a:ext cx="5643602" cy="354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https://sun9-64.userapi.com/impg/CrWIkpYO-bQ3Qsrwm6LIueEBJaU8r6kgrG4KSQ/3EAeJxjJxVs.jpg?size=501x1080&amp;quality=95&amp;sign=e49d637a43cc9e1f814eef78c8ef3ae6&amp;type=album"/>
          <p:cNvPicPr>
            <a:picLocks noChangeAspect="1" noChangeArrowheads="1"/>
          </p:cNvPicPr>
          <p:nvPr/>
        </p:nvPicPr>
        <p:blipFill>
          <a:blip r:embed="rId5">
            <a:lum bright="12000" contrast="28000"/>
          </a:blip>
          <a:srcRect t="22970" b="6743"/>
          <a:stretch>
            <a:fillRect/>
          </a:stretch>
        </p:blipFill>
        <p:spPr bwMode="auto">
          <a:xfrm>
            <a:off x="219834" y="208731"/>
            <a:ext cx="2357454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https://sun7-6.userapi.com/impg/ptckcUySO7z8Y9_bqmfeCBDeMEXwRD_YHHLSuA/r5yjT_CO458.jpg?size=607x1080&amp;quality=95&amp;sign=da5fd8da51b4432e380a8bdeb2bde61e&amp;type=album"/>
          <p:cNvPicPr>
            <a:picLocks noChangeAspect="1" noChangeArrowheads="1"/>
          </p:cNvPicPr>
          <p:nvPr/>
        </p:nvPicPr>
        <p:blipFill>
          <a:blip r:embed="rId6" cstate="print">
            <a:lum contrast="16000"/>
          </a:blip>
          <a:srcRect t="3993"/>
          <a:stretch>
            <a:fillRect/>
          </a:stretch>
        </p:blipFill>
        <p:spPr bwMode="auto">
          <a:xfrm>
            <a:off x="219834" y="3852069"/>
            <a:ext cx="2214578" cy="354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8"/>
          <p:cNvSpPr txBox="1">
            <a:spLocks/>
          </p:cNvSpPr>
          <p:nvPr/>
        </p:nvSpPr>
        <p:spPr>
          <a:xfrm>
            <a:off x="8363766" y="3494879"/>
            <a:ext cx="1857388" cy="3706143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5250" marR="6350" lvl="1"/>
            <a:r>
              <a:rPr kumimoji="0" lang="ru-RU" sz="160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Calibri"/>
              </a:rPr>
              <a:t>Названия профессиональных мастерских:</a:t>
            </a:r>
          </a:p>
          <a:p>
            <a:pPr marL="95250" marR="6350" lvl="1"/>
            <a:r>
              <a:rPr lang="ru-RU" sz="1600" spc="-15" dirty="0" smtClean="0">
                <a:cs typeface="Calibri"/>
              </a:rPr>
              <a:t>«Бесстрашные </a:t>
            </a:r>
            <a:r>
              <a:rPr lang="ru-RU" sz="1600" spc="-15" dirty="0" err="1" smtClean="0">
                <a:cs typeface="Calibri"/>
              </a:rPr>
              <a:t>огнеборцы</a:t>
            </a:r>
            <a:r>
              <a:rPr lang="ru-RU" sz="1600" spc="-15" dirty="0" smtClean="0">
                <a:cs typeface="Calibri"/>
              </a:rPr>
              <a:t>», </a:t>
            </a:r>
          </a:p>
          <a:p>
            <a:pPr marL="95250" marR="6350" lvl="1"/>
            <a:r>
              <a:rPr lang="ru-RU" sz="1600" spc="-15" dirty="0" smtClean="0">
                <a:cs typeface="Calibri"/>
              </a:rPr>
              <a:t>«Как работает почта?», </a:t>
            </a:r>
          </a:p>
          <a:p>
            <a:pPr marL="95250" marR="6350" lvl="1"/>
            <a:r>
              <a:rPr lang="ru-RU" sz="1600" spc="-15" dirty="0" smtClean="0">
                <a:cs typeface="Calibri"/>
              </a:rPr>
              <a:t>«Самая опасная и трудная служба», «Будь здоров», «Папины помощники», «Мягкие игрушки для домашних питомцев». </a:t>
            </a:r>
            <a:endParaRPr kumimoji="0" lang="ru-RU" sz="1600" i="0" u="none" strike="noStrike" kern="1200" cap="none" spc="-15" normalizeH="0" noProof="0" dirty="0" smtClean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40988" cy="75612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05850" y="1708929"/>
            <a:ext cx="6463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Segoe Script" pitchFamily="34" charset="0"/>
                <a:cs typeface="Iskoola Pota" pitchFamily="34" charset="0"/>
              </a:rPr>
              <a:t>Благодарим за внимание!</a:t>
            </a:r>
            <a:endParaRPr lang="ru-RU" sz="4800" b="1" dirty="0">
              <a:latin typeface="Segoe Script" pitchFamily="34" charset="0"/>
              <a:cs typeface="Iskoola Pota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lum bright="8000" contrast="8000"/>
          </a:blip>
          <a:srcRect t="39987"/>
          <a:stretch>
            <a:fillRect/>
          </a:stretch>
        </p:blipFill>
        <p:spPr bwMode="auto">
          <a:xfrm>
            <a:off x="5934874" y="3671883"/>
            <a:ext cx="3786213" cy="3252020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l="10947" r="51000"/>
          <a:stretch>
            <a:fillRect/>
          </a:stretch>
        </p:blipFill>
        <p:spPr bwMode="auto">
          <a:xfrm rot="16200000">
            <a:off x="3879620" y="999895"/>
            <a:ext cx="3973151" cy="914958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4148" y="708797"/>
            <a:ext cx="94298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Цель и задачи комплексного плана летней оздоровительной работы учреждения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Цель:</a:t>
            </a:r>
            <a:endParaRPr lang="ru-RU" dirty="0" smtClean="0"/>
          </a:p>
          <a:p>
            <a:r>
              <a:rPr lang="ru-RU" dirty="0" smtClean="0"/>
              <a:t>Сохранение и укрепление  физического и психического здоровья детей с учетом их индивидуальных особенностей, удовлетворение потребностей растущего организма в отдыхе, творческой деятельности и движении.</a:t>
            </a:r>
          </a:p>
          <a:p>
            <a:endParaRPr lang="ru-RU" dirty="0" smtClean="0"/>
          </a:p>
          <a:p>
            <a:r>
              <a:rPr lang="ru-RU" b="1" dirty="0" smtClean="0"/>
              <a:t>Задачи работы:</a:t>
            </a:r>
            <a:endParaRPr lang="ru-RU" dirty="0" smtClean="0"/>
          </a:p>
          <a:p>
            <a:pPr lvl="0"/>
            <a:r>
              <a:rPr lang="ru-RU" dirty="0" smtClean="0"/>
              <a:t>Создать условия, обеспечивающие охрану жизни и укрепление здоровья детей, предупреждение заболеваемости и травматизма. </a:t>
            </a:r>
          </a:p>
          <a:p>
            <a:pPr lvl="0"/>
            <a:r>
              <a:rPr lang="ru-RU" dirty="0" smtClean="0"/>
              <a:t>Реализовать систему мероприятий, направленных на оздоровление и физическое воспитание детей, развитие художественно-эстетических способностей, самостоятельности, инициативности, любознательности и познавательной активности. </a:t>
            </a:r>
          </a:p>
          <a:p>
            <a:pPr lvl="0"/>
            <a:r>
              <a:rPr lang="ru-RU" dirty="0" smtClean="0"/>
              <a:t>Проводить  педагогическое и санитарное просвещение родителей по вопросам воспитания и оздоровления детей в летний период.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l="10947" r="51000"/>
          <a:stretch>
            <a:fillRect/>
          </a:stretch>
        </p:blipFill>
        <p:spPr bwMode="auto">
          <a:xfrm rot="5400000">
            <a:off x="2159588" y="-2159588"/>
            <a:ext cx="3973151" cy="8292327"/>
          </a:xfrm>
          <a:prstGeom prst="rect">
            <a:avLst/>
          </a:prstGeom>
          <a:noFill/>
        </p:spPr>
      </p:pic>
      <p:sp>
        <p:nvSpPr>
          <p:cNvPr id="4" name="object 3"/>
          <p:cNvSpPr txBox="1">
            <a:spLocks/>
          </p:cNvSpPr>
          <p:nvPr/>
        </p:nvSpPr>
        <p:spPr>
          <a:xfrm>
            <a:off x="2434412" y="494483"/>
            <a:ext cx="5930265" cy="76431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0" lvl="0" indent="0" algn="ctr" defTabSz="10287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Ресурсы</a:t>
            </a:r>
            <a:r>
              <a:rPr kumimoji="0" lang="ru-RU" sz="2400" b="1" i="0" u="none" strike="noStrike" kern="1200" cap="none" spc="-3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</a:p>
          <a:p>
            <a:pPr marL="12700" marR="0" lvl="0" indent="0" algn="ctr" defTabSz="10287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летнего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оздоровительного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ru-RU" sz="2400" b="1" i="0" u="none" strike="noStrike" kern="1200" cap="none" spc="-15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периода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6292064" y="1994681"/>
            <a:ext cx="3473450" cy="2169160"/>
          </a:xfrm>
          <a:custGeom>
            <a:avLst/>
            <a:gdLst/>
            <a:ahLst/>
            <a:cxnLst/>
            <a:rect l="l" t="t" r="r" b="b"/>
            <a:pathLst>
              <a:path w="3473450" h="2169160">
                <a:moveTo>
                  <a:pt x="0" y="361441"/>
                </a:moveTo>
                <a:lnTo>
                  <a:pt x="3301" y="312391"/>
                </a:lnTo>
                <a:lnTo>
                  <a:pt x="12918" y="265347"/>
                </a:lnTo>
                <a:lnTo>
                  <a:pt x="28420" y="220741"/>
                </a:lnTo>
                <a:lnTo>
                  <a:pt x="49374" y="179004"/>
                </a:lnTo>
                <a:lnTo>
                  <a:pt x="75351" y="140564"/>
                </a:lnTo>
                <a:lnTo>
                  <a:pt x="105918" y="105854"/>
                </a:lnTo>
                <a:lnTo>
                  <a:pt x="140644" y="75303"/>
                </a:lnTo>
                <a:lnTo>
                  <a:pt x="179098" y="49341"/>
                </a:lnTo>
                <a:lnTo>
                  <a:pt x="220849" y="28400"/>
                </a:lnTo>
                <a:lnTo>
                  <a:pt x="265465" y="12909"/>
                </a:lnTo>
                <a:lnTo>
                  <a:pt x="312515" y="3299"/>
                </a:lnTo>
                <a:lnTo>
                  <a:pt x="361568" y="0"/>
                </a:lnTo>
                <a:lnTo>
                  <a:pt x="3111373" y="0"/>
                </a:lnTo>
                <a:lnTo>
                  <a:pt x="3160426" y="3299"/>
                </a:lnTo>
                <a:lnTo>
                  <a:pt x="3207476" y="12909"/>
                </a:lnTo>
                <a:lnTo>
                  <a:pt x="3252092" y="28400"/>
                </a:lnTo>
                <a:lnTo>
                  <a:pt x="3293843" y="49341"/>
                </a:lnTo>
                <a:lnTo>
                  <a:pt x="3332297" y="75303"/>
                </a:lnTo>
                <a:lnTo>
                  <a:pt x="3367023" y="105854"/>
                </a:lnTo>
                <a:lnTo>
                  <a:pt x="3397590" y="140564"/>
                </a:lnTo>
                <a:lnTo>
                  <a:pt x="3423567" y="179004"/>
                </a:lnTo>
                <a:lnTo>
                  <a:pt x="3444521" y="220741"/>
                </a:lnTo>
                <a:lnTo>
                  <a:pt x="3460023" y="265347"/>
                </a:lnTo>
                <a:lnTo>
                  <a:pt x="3469640" y="312391"/>
                </a:lnTo>
                <a:lnTo>
                  <a:pt x="3472941" y="361441"/>
                </a:lnTo>
                <a:lnTo>
                  <a:pt x="3472941" y="1807463"/>
                </a:lnTo>
                <a:lnTo>
                  <a:pt x="3469640" y="1856543"/>
                </a:lnTo>
                <a:lnTo>
                  <a:pt x="3460023" y="1903611"/>
                </a:lnTo>
                <a:lnTo>
                  <a:pt x="3444521" y="1948237"/>
                </a:lnTo>
                <a:lnTo>
                  <a:pt x="3423567" y="1989991"/>
                </a:lnTo>
                <a:lnTo>
                  <a:pt x="3397590" y="2028442"/>
                </a:lnTo>
                <a:lnTo>
                  <a:pt x="3367024" y="2063162"/>
                </a:lnTo>
                <a:lnTo>
                  <a:pt x="3332297" y="2093720"/>
                </a:lnTo>
                <a:lnTo>
                  <a:pt x="3293843" y="2119686"/>
                </a:lnTo>
                <a:lnTo>
                  <a:pt x="3252092" y="2140630"/>
                </a:lnTo>
                <a:lnTo>
                  <a:pt x="3207476" y="2156123"/>
                </a:lnTo>
                <a:lnTo>
                  <a:pt x="3160426" y="2165733"/>
                </a:lnTo>
                <a:lnTo>
                  <a:pt x="3111373" y="2169032"/>
                </a:lnTo>
                <a:lnTo>
                  <a:pt x="361568" y="2169032"/>
                </a:lnTo>
                <a:lnTo>
                  <a:pt x="312515" y="2165733"/>
                </a:lnTo>
                <a:lnTo>
                  <a:pt x="265465" y="2156123"/>
                </a:lnTo>
                <a:lnTo>
                  <a:pt x="220849" y="2140630"/>
                </a:lnTo>
                <a:lnTo>
                  <a:pt x="179098" y="2119686"/>
                </a:lnTo>
                <a:lnTo>
                  <a:pt x="140644" y="2093720"/>
                </a:lnTo>
                <a:lnTo>
                  <a:pt x="105917" y="2063162"/>
                </a:lnTo>
                <a:lnTo>
                  <a:pt x="75351" y="2028442"/>
                </a:lnTo>
                <a:lnTo>
                  <a:pt x="49374" y="1989991"/>
                </a:lnTo>
                <a:lnTo>
                  <a:pt x="28420" y="1948237"/>
                </a:lnTo>
                <a:lnTo>
                  <a:pt x="12918" y="1903611"/>
                </a:lnTo>
                <a:lnTo>
                  <a:pt x="3301" y="1856543"/>
                </a:lnTo>
                <a:lnTo>
                  <a:pt x="0" y="1807463"/>
                </a:lnTo>
                <a:lnTo>
                  <a:pt x="0" y="36144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7323050" y="2013222"/>
            <a:ext cx="1606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СОЦИАЛЬНЫЕ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947210" y="2002778"/>
            <a:ext cx="3506365" cy="2235200"/>
          </a:xfrm>
          <a:custGeom>
            <a:avLst/>
            <a:gdLst/>
            <a:ahLst/>
            <a:cxnLst/>
            <a:rect l="l" t="t" r="r" b="b"/>
            <a:pathLst>
              <a:path w="3473450" h="2235200">
                <a:moveTo>
                  <a:pt x="0" y="372490"/>
                </a:moveTo>
                <a:lnTo>
                  <a:pt x="2902" y="325762"/>
                </a:lnTo>
                <a:lnTo>
                  <a:pt x="11375" y="280767"/>
                </a:lnTo>
                <a:lnTo>
                  <a:pt x="25071" y="237854"/>
                </a:lnTo>
                <a:lnTo>
                  <a:pt x="43641" y="197372"/>
                </a:lnTo>
                <a:lnTo>
                  <a:pt x="66735" y="159670"/>
                </a:lnTo>
                <a:lnTo>
                  <a:pt x="94004" y="125097"/>
                </a:lnTo>
                <a:lnTo>
                  <a:pt x="125100" y="94001"/>
                </a:lnTo>
                <a:lnTo>
                  <a:pt x="159673" y="66732"/>
                </a:lnTo>
                <a:lnTo>
                  <a:pt x="197374" y="43639"/>
                </a:lnTo>
                <a:lnTo>
                  <a:pt x="237854" y="25070"/>
                </a:lnTo>
                <a:lnTo>
                  <a:pt x="280764" y="11375"/>
                </a:lnTo>
                <a:lnTo>
                  <a:pt x="325755" y="2901"/>
                </a:lnTo>
                <a:lnTo>
                  <a:pt x="372478" y="0"/>
                </a:lnTo>
                <a:lnTo>
                  <a:pt x="3100336" y="0"/>
                </a:lnTo>
                <a:lnTo>
                  <a:pt x="3147064" y="2901"/>
                </a:lnTo>
                <a:lnTo>
                  <a:pt x="3192059" y="11375"/>
                </a:lnTo>
                <a:lnTo>
                  <a:pt x="3234972" y="25070"/>
                </a:lnTo>
                <a:lnTo>
                  <a:pt x="3275454" y="43639"/>
                </a:lnTo>
                <a:lnTo>
                  <a:pt x="3313157" y="66732"/>
                </a:lnTo>
                <a:lnTo>
                  <a:pt x="3347730" y="94001"/>
                </a:lnTo>
                <a:lnTo>
                  <a:pt x="3378825" y="125097"/>
                </a:lnTo>
                <a:lnTo>
                  <a:pt x="3406094" y="159670"/>
                </a:lnTo>
                <a:lnTo>
                  <a:pt x="3429188" y="197372"/>
                </a:lnTo>
                <a:lnTo>
                  <a:pt x="3447757" y="237854"/>
                </a:lnTo>
                <a:lnTo>
                  <a:pt x="3461452" y="280767"/>
                </a:lnTo>
                <a:lnTo>
                  <a:pt x="3469925" y="325762"/>
                </a:lnTo>
                <a:lnTo>
                  <a:pt x="3472827" y="372490"/>
                </a:lnTo>
                <a:lnTo>
                  <a:pt x="3472827" y="1862327"/>
                </a:lnTo>
                <a:lnTo>
                  <a:pt x="3469925" y="1909056"/>
                </a:lnTo>
                <a:lnTo>
                  <a:pt x="3461452" y="1954051"/>
                </a:lnTo>
                <a:lnTo>
                  <a:pt x="3447757" y="1996964"/>
                </a:lnTo>
                <a:lnTo>
                  <a:pt x="3429188" y="2037446"/>
                </a:lnTo>
                <a:lnTo>
                  <a:pt x="3406094" y="2075148"/>
                </a:lnTo>
                <a:lnTo>
                  <a:pt x="3378825" y="2109721"/>
                </a:lnTo>
                <a:lnTo>
                  <a:pt x="3347730" y="2140817"/>
                </a:lnTo>
                <a:lnTo>
                  <a:pt x="3313157" y="2168086"/>
                </a:lnTo>
                <a:lnTo>
                  <a:pt x="3275454" y="2191179"/>
                </a:lnTo>
                <a:lnTo>
                  <a:pt x="3234972" y="2209748"/>
                </a:lnTo>
                <a:lnTo>
                  <a:pt x="3192059" y="2223443"/>
                </a:lnTo>
                <a:lnTo>
                  <a:pt x="3147064" y="2231917"/>
                </a:lnTo>
                <a:lnTo>
                  <a:pt x="3100336" y="2234819"/>
                </a:lnTo>
                <a:lnTo>
                  <a:pt x="372478" y="2234819"/>
                </a:lnTo>
                <a:lnTo>
                  <a:pt x="325755" y="2231917"/>
                </a:lnTo>
                <a:lnTo>
                  <a:pt x="280764" y="2223443"/>
                </a:lnTo>
                <a:lnTo>
                  <a:pt x="237854" y="2209748"/>
                </a:lnTo>
                <a:lnTo>
                  <a:pt x="197374" y="2191179"/>
                </a:lnTo>
                <a:lnTo>
                  <a:pt x="159673" y="2168086"/>
                </a:lnTo>
                <a:lnTo>
                  <a:pt x="125100" y="2140817"/>
                </a:lnTo>
                <a:lnTo>
                  <a:pt x="94004" y="2109721"/>
                </a:lnTo>
                <a:lnTo>
                  <a:pt x="66735" y="2075148"/>
                </a:lnTo>
                <a:lnTo>
                  <a:pt x="43641" y="2037446"/>
                </a:lnTo>
                <a:lnTo>
                  <a:pt x="25071" y="1996964"/>
                </a:lnTo>
                <a:lnTo>
                  <a:pt x="11375" y="1954051"/>
                </a:lnTo>
                <a:lnTo>
                  <a:pt x="2902" y="1909056"/>
                </a:lnTo>
                <a:lnTo>
                  <a:pt x="0" y="1862327"/>
                </a:lnTo>
                <a:lnTo>
                  <a:pt x="0" y="372490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 txBox="1"/>
          <p:nvPr/>
        </p:nvSpPr>
        <p:spPr>
          <a:xfrm>
            <a:off x="1148528" y="1994681"/>
            <a:ext cx="3070860" cy="86804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826769">
              <a:lnSpc>
                <a:spcPct val="100000"/>
              </a:lnSpc>
              <a:spcBef>
                <a:spcPts val="315"/>
              </a:spcBef>
            </a:pPr>
            <a:r>
              <a:rPr sz="2000" b="1" spc="-10" dirty="0">
                <a:latin typeface="Calibri"/>
                <a:cs typeface="Calibri"/>
              </a:rPr>
              <a:t>ПРИРОДНЫЕ</a:t>
            </a:r>
            <a:endParaRPr sz="2000">
              <a:latin typeface="Calibri"/>
              <a:cs typeface="Calibri"/>
            </a:endParaRPr>
          </a:p>
          <a:p>
            <a:pPr marL="299720" marR="5080" indent="-287020">
              <a:lnSpc>
                <a:spcPct val="100000"/>
              </a:lnSpc>
              <a:spcBef>
                <a:spcPts val="175"/>
              </a:spcBef>
              <a:buFont typeface="Arial MT"/>
              <a:buChar char="•"/>
              <a:tabLst>
                <a:tab pos="299085" algn="l"/>
                <a:tab pos="299720" algn="l"/>
                <a:tab pos="1950720" algn="l"/>
              </a:tabLst>
            </a:pPr>
            <a:r>
              <a:rPr sz="1600" spc="5" dirty="0">
                <a:latin typeface="Calibri"/>
                <a:cs typeface="Calibri"/>
              </a:rPr>
              <a:t>х</a:t>
            </a:r>
            <a:r>
              <a:rPr sz="1600" spc="-10" dirty="0">
                <a:latin typeface="Calibri"/>
                <a:cs typeface="Calibri"/>
              </a:rPr>
              <a:t>а</a:t>
            </a:r>
            <a:r>
              <a:rPr sz="1600" spc="-5" dirty="0">
                <a:latin typeface="Calibri"/>
                <a:cs typeface="Calibri"/>
              </a:rPr>
              <a:t>р</a:t>
            </a:r>
            <a:r>
              <a:rPr sz="1600" spc="-10" dirty="0">
                <a:latin typeface="Calibri"/>
                <a:cs typeface="Calibri"/>
              </a:rPr>
              <a:t>а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-25" dirty="0">
                <a:latin typeface="Calibri"/>
                <a:cs typeface="Calibri"/>
              </a:rPr>
              <a:t>т</a:t>
            </a:r>
            <a:r>
              <a:rPr sz="1600" dirty="0">
                <a:latin typeface="Calibri"/>
                <a:cs typeface="Calibri"/>
              </a:rPr>
              <a:t>ер</a:t>
            </a:r>
            <a:r>
              <a:rPr sz="1600" spc="5" dirty="0">
                <a:latin typeface="Calibri"/>
                <a:cs typeface="Calibri"/>
              </a:rPr>
              <a:t>н</a:t>
            </a:r>
            <a:r>
              <a:rPr sz="1600" spc="-5" dirty="0">
                <a:latin typeface="Calibri"/>
                <a:cs typeface="Calibri"/>
              </a:rPr>
              <a:t>ы</a:t>
            </a:r>
            <a:r>
              <a:rPr sz="1600" dirty="0">
                <a:latin typeface="Calibri"/>
                <a:cs typeface="Calibri"/>
              </a:rPr>
              <a:t>е	</a:t>
            </a:r>
            <a:r>
              <a:rPr sz="1600" spc="-5" dirty="0">
                <a:latin typeface="Calibri"/>
                <a:cs typeface="Calibri"/>
              </a:rPr>
              <a:t>особ</a:t>
            </a:r>
            <a:r>
              <a:rPr sz="1600" dirty="0">
                <a:latin typeface="Calibri"/>
                <a:cs typeface="Calibri"/>
              </a:rPr>
              <a:t>ен</a:t>
            </a:r>
            <a:r>
              <a:rPr sz="1600" spc="5" dirty="0">
                <a:latin typeface="Calibri"/>
                <a:cs typeface="Calibri"/>
              </a:rPr>
              <a:t>н</a:t>
            </a:r>
            <a:r>
              <a:rPr sz="1600" spc="-5" dirty="0">
                <a:latin typeface="Calibri"/>
                <a:cs typeface="Calibri"/>
              </a:rPr>
              <a:t>о</a:t>
            </a:r>
            <a:r>
              <a:rPr sz="1600" spc="-25" dirty="0">
                <a:latin typeface="Calibri"/>
                <a:cs typeface="Calibri"/>
              </a:rPr>
              <a:t>с</a:t>
            </a:r>
            <a:r>
              <a:rPr sz="1600" spc="-5" dirty="0">
                <a:latin typeface="Calibri"/>
                <a:cs typeface="Calibri"/>
              </a:rPr>
              <a:t>ти  летней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погоды;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1148528" y="2837549"/>
            <a:ext cx="11906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dirty="0">
                <a:latin typeface="Calibri"/>
                <a:cs typeface="Calibri"/>
              </a:rPr>
              <a:t>с</a:t>
            </a:r>
            <a:r>
              <a:rPr sz="1600" spc="-5" dirty="0">
                <a:latin typeface="Calibri"/>
                <a:cs typeface="Calibri"/>
              </a:rPr>
              <a:t>ос</a:t>
            </a:r>
            <a:r>
              <a:rPr sz="1600" spc="-20" dirty="0">
                <a:latin typeface="Calibri"/>
                <a:cs typeface="Calibri"/>
              </a:rPr>
              <a:t>т</a:t>
            </a:r>
            <a:r>
              <a:rPr sz="1600" spc="-5" dirty="0">
                <a:latin typeface="Calibri"/>
                <a:cs typeface="Calibri"/>
              </a:rPr>
              <a:t>ояние  </a:t>
            </a:r>
            <a:r>
              <a:rPr sz="1600" spc="-10" dirty="0">
                <a:latin typeface="Calibri"/>
                <a:cs typeface="Calibri"/>
              </a:rPr>
              <a:t>природы;</a:t>
            </a:r>
            <a:endParaRPr sz="1600">
              <a:latin typeface="Calibri"/>
              <a:cs typeface="Calibri"/>
            </a:endParaRPr>
          </a:p>
          <a:p>
            <a:pPr marL="29972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период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2327405" y="2837549"/>
            <a:ext cx="1893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955040" algn="l"/>
              </a:tabLst>
            </a:pPr>
            <a:r>
              <a:rPr sz="1600" spc="-5" dirty="0">
                <a:latin typeface="Calibri"/>
                <a:cs typeface="Calibri"/>
              </a:rPr>
              <a:t>объектов	неживой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tabLst>
                <a:tab pos="725805" algn="l"/>
                <a:tab pos="1087120" algn="l"/>
              </a:tabLst>
            </a:pPr>
            <a:r>
              <a:rPr sz="1600" spc="-5" dirty="0">
                <a:latin typeface="Calibri"/>
                <a:cs typeface="Calibri"/>
              </a:rPr>
              <a:t>рост</a:t>
            </a:r>
            <a:r>
              <a:rPr sz="1600" dirty="0">
                <a:latin typeface="Calibri"/>
                <a:cs typeface="Calibri"/>
              </a:rPr>
              <a:t>а	и	</a:t>
            </a:r>
            <a:r>
              <a:rPr sz="1600" spc="-5" dirty="0">
                <a:latin typeface="Calibri"/>
                <a:cs typeface="Calibri"/>
              </a:rPr>
              <a:t>р</a:t>
            </a:r>
            <a:r>
              <a:rPr sz="1600" spc="-10" dirty="0">
                <a:latin typeface="Calibri"/>
                <a:cs typeface="Calibri"/>
              </a:rPr>
              <a:t>а</a:t>
            </a:r>
            <a:r>
              <a:rPr sz="1600" dirty="0">
                <a:latin typeface="Calibri"/>
                <a:cs typeface="Calibri"/>
              </a:rPr>
              <a:t>зв</a:t>
            </a:r>
            <a:r>
              <a:rPr sz="1600" spc="-10" dirty="0">
                <a:latin typeface="Calibri"/>
                <a:cs typeface="Calibri"/>
              </a:rPr>
              <a:t>и</a:t>
            </a:r>
            <a:r>
              <a:rPr sz="1600" spc="-5" dirty="0">
                <a:latin typeface="Calibri"/>
                <a:cs typeface="Calibri"/>
              </a:rPr>
              <a:t>тия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1435548" y="3569132"/>
            <a:ext cx="27857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9900" algn="l"/>
                <a:tab pos="2662555" algn="l"/>
              </a:tabLst>
            </a:pPr>
            <a:r>
              <a:rPr sz="1600" dirty="0">
                <a:latin typeface="Calibri"/>
                <a:cs typeface="Calibri"/>
              </a:rPr>
              <a:t>п</a:t>
            </a:r>
            <a:r>
              <a:rPr sz="1600" spc="-5" dirty="0">
                <a:latin typeface="Calibri"/>
                <a:cs typeface="Calibri"/>
              </a:rPr>
              <a:t>р</a:t>
            </a:r>
            <a:r>
              <a:rPr sz="1600" spc="-20" dirty="0">
                <a:latin typeface="Calibri"/>
                <a:cs typeface="Calibri"/>
              </a:rPr>
              <a:t>е</a:t>
            </a:r>
            <a:r>
              <a:rPr sz="1600" spc="-15" dirty="0">
                <a:latin typeface="Calibri"/>
                <a:cs typeface="Calibri"/>
              </a:rPr>
              <a:t>д</a:t>
            </a:r>
            <a:r>
              <a:rPr sz="1600" dirty="0">
                <a:latin typeface="Calibri"/>
                <a:cs typeface="Calibri"/>
              </a:rPr>
              <a:t>ст</a:t>
            </a:r>
            <a:r>
              <a:rPr sz="1600" spc="-10" dirty="0">
                <a:latin typeface="Calibri"/>
                <a:cs typeface="Calibri"/>
              </a:rPr>
              <a:t>ави</a:t>
            </a:r>
            <a:r>
              <a:rPr sz="1600" spc="-25" dirty="0">
                <a:latin typeface="Calibri"/>
                <a:cs typeface="Calibri"/>
              </a:rPr>
              <a:t>т</a:t>
            </a:r>
            <a:r>
              <a:rPr sz="1600" spc="-20" dirty="0">
                <a:latin typeface="Calibri"/>
                <a:cs typeface="Calibri"/>
              </a:rPr>
              <a:t>е</a:t>
            </a:r>
            <a:r>
              <a:rPr sz="1600" spc="-5" dirty="0">
                <a:latin typeface="Calibri"/>
                <a:cs typeface="Calibri"/>
              </a:rPr>
              <a:t>ле</a:t>
            </a:r>
            <a:r>
              <a:rPr sz="1600" dirty="0">
                <a:latin typeface="Calibri"/>
                <a:cs typeface="Calibri"/>
              </a:rPr>
              <a:t>й	</a:t>
            </a:r>
            <a:r>
              <a:rPr sz="1600" spc="-45" dirty="0">
                <a:latin typeface="Calibri"/>
                <a:cs typeface="Calibri"/>
              </a:rPr>
              <a:t>ф</a:t>
            </a:r>
            <a:r>
              <a:rPr sz="1600" spc="-5" dirty="0">
                <a:latin typeface="Calibri"/>
                <a:cs typeface="Calibri"/>
              </a:rPr>
              <a:t>лор</a:t>
            </a:r>
            <a:r>
              <a:rPr sz="1600" dirty="0">
                <a:latin typeface="Calibri"/>
                <a:cs typeface="Calibri"/>
              </a:rPr>
              <a:t>ы	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фауны;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8174585" y="2398795"/>
            <a:ext cx="6813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368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Calibri"/>
                <a:cs typeface="Calibri"/>
              </a:rPr>
              <a:t>л</a:t>
            </a:r>
            <a:r>
              <a:rPr sz="1600" spc="5" dirty="0">
                <a:latin typeface="Calibri"/>
                <a:cs typeface="Calibri"/>
              </a:rPr>
              <a:t>е</a:t>
            </a:r>
            <a:r>
              <a:rPr sz="1600" spc="-5" dirty="0">
                <a:latin typeface="Calibri"/>
                <a:cs typeface="Calibri"/>
              </a:rPr>
              <a:t>та  </a:t>
            </a:r>
            <a:r>
              <a:rPr sz="1600" spc="-20" dirty="0">
                <a:latin typeface="Calibri"/>
                <a:cs typeface="Calibri"/>
              </a:rPr>
              <a:t>отдыха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9216238" y="2398795"/>
            <a:ext cx="3054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045" marR="5080" indent="-9398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alibri"/>
                <a:cs typeface="Calibri"/>
              </a:rPr>
              <a:t>к</a:t>
            </a:r>
            <a:r>
              <a:rPr sz="1600" spc="-30" dirty="0">
                <a:latin typeface="Calibri"/>
                <a:cs typeface="Calibri"/>
              </a:rPr>
              <a:t>а</a:t>
            </a:r>
            <a:r>
              <a:rPr sz="1600" dirty="0">
                <a:latin typeface="Calibri"/>
                <a:cs typeface="Calibri"/>
              </a:rPr>
              <a:t>к  </a:t>
            </a:r>
            <a:r>
              <a:rPr sz="1600" spc="-25" dirty="0">
                <a:latin typeface="Calibri"/>
                <a:cs typeface="Calibri"/>
              </a:rPr>
              <a:t>от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6622264" y="2398795"/>
            <a:ext cx="152146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Calibri"/>
                <a:cs typeface="Calibri"/>
              </a:rPr>
              <a:t>определение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периода </a:t>
            </a:r>
            <a:r>
              <a:rPr sz="1600" spc="-5" dirty="0">
                <a:latin typeface="Calibri"/>
                <a:cs typeface="Calibri"/>
              </a:rPr>
              <a:t> обязательной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к</a:t>
            </a:r>
            <a:r>
              <a:rPr sz="1600" spc="-10" dirty="0">
                <a:latin typeface="Calibri"/>
                <a:cs typeface="Calibri"/>
              </a:rPr>
              <a:t>а</a:t>
            </a:r>
            <a:r>
              <a:rPr sz="1600" spc="-5" dirty="0">
                <a:latin typeface="Calibri"/>
                <a:cs typeface="Calibri"/>
              </a:rPr>
              <a:t>л</a:t>
            </a:r>
            <a:r>
              <a:rPr sz="1600" spc="5" dirty="0">
                <a:latin typeface="Calibri"/>
                <a:cs typeface="Calibri"/>
              </a:rPr>
              <a:t>е</a:t>
            </a:r>
            <a:r>
              <a:rPr sz="1600" spc="-20" dirty="0">
                <a:latin typeface="Calibri"/>
                <a:cs typeface="Calibri"/>
              </a:rPr>
              <a:t>н</a:t>
            </a:r>
            <a:r>
              <a:rPr sz="1600" dirty="0">
                <a:latin typeface="Calibri"/>
                <a:cs typeface="Calibri"/>
              </a:rPr>
              <a:t>д</a:t>
            </a:r>
            <a:r>
              <a:rPr sz="1600" spc="-10" dirty="0">
                <a:latin typeface="Calibri"/>
                <a:cs typeface="Calibri"/>
              </a:rPr>
              <a:t>а</a:t>
            </a:r>
            <a:r>
              <a:rPr sz="1600" spc="-5" dirty="0">
                <a:latin typeface="Calibri"/>
                <a:cs typeface="Calibri"/>
              </a:rPr>
              <a:t>рно</a:t>
            </a:r>
            <a:r>
              <a:rPr sz="1600" spc="-15" dirty="0">
                <a:latin typeface="Calibri"/>
                <a:cs typeface="Calibri"/>
              </a:rPr>
              <a:t>г</a:t>
            </a:r>
            <a:r>
              <a:rPr sz="1600" dirty="0">
                <a:latin typeface="Calibri"/>
                <a:cs typeface="Calibri"/>
              </a:rPr>
              <a:t>о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8238085" y="2886411"/>
            <a:ext cx="12839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1600" dirty="0">
                <a:latin typeface="Calibri"/>
                <a:cs typeface="Calibri"/>
              </a:rPr>
              <a:t>в	</a:t>
            </a:r>
            <a:r>
              <a:rPr sz="1600" spc="-5" dirty="0">
                <a:latin typeface="Calibri"/>
                <a:cs typeface="Calibri"/>
              </a:rPr>
              <a:t>течение</a:t>
            </a:r>
            <a:endParaRPr sz="16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600" spc="-20" dirty="0">
                <a:latin typeface="Calibri"/>
                <a:cs typeface="Calibri"/>
              </a:rPr>
              <a:t>года</a:t>
            </a:r>
            <a:r>
              <a:rPr sz="1600" spc="50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нагрузки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3005916" y="4352135"/>
            <a:ext cx="47701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032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Направления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организации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летнего оздоровительного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периода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862776" y="5852333"/>
            <a:ext cx="3472815" cy="956944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pitchFamily="34" charset="0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6292064" y="5852333"/>
            <a:ext cx="3472815" cy="956944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6" y="109061"/>
                </a:lnTo>
                <a:lnTo>
                  <a:pt x="30756" y="65288"/>
                </a:lnTo>
                <a:lnTo>
                  <a:pt x="65260" y="30768"/>
                </a:lnTo>
                <a:lnTo>
                  <a:pt x="109012" y="8130"/>
                </a:lnTo>
                <a:lnTo>
                  <a:pt x="159385" y="0"/>
                </a:lnTo>
                <a:lnTo>
                  <a:pt x="3313430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30" y="956767"/>
                </a:lnTo>
                <a:lnTo>
                  <a:pt x="159385" y="956767"/>
                </a:lnTo>
                <a:lnTo>
                  <a:pt x="109012" y="948637"/>
                </a:lnTo>
                <a:lnTo>
                  <a:pt x="65260" y="925998"/>
                </a:lnTo>
                <a:lnTo>
                  <a:pt x="30756" y="891479"/>
                </a:lnTo>
                <a:lnTo>
                  <a:pt x="8126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 txBox="1"/>
          <p:nvPr/>
        </p:nvSpPr>
        <p:spPr>
          <a:xfrm>
            <a:off x="1165607" y="6027593"/>
            <a:ext cx="2873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3619" marR="5080" indent="-1011555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 pitchFamily="34" charset="0"/>
                <a:cs typeface="Calibri"/>
              </a:rPr>
              <a:t>природно-оздоровительные </a:t>
            </a:r>
            <a:r>
              <a:rPr sz="1800" b="1" spc="-395" dirty="0">
                <a:latin typeface="Calibri" pitchFamily="34" charset="0"/>
                <a:cs typeface="Calibri"/>
              </a:rPr>
              <a:t> </a:t>
            </a:r>
            <a:r>
              <a:rPr sz="1800" b="1" spc="-5" dirty="0">
                <a:latin typeface="Calibri" pitchFamily="34" charset="0"/>
                <a:cs typeface="Calibri"/>
              </a:rPr>
              <a:t>ресурсы</a:t>
            </a:r>
            <a:endParaRPr sz="1800">
              <a:latin typeface="Calibri" pitchFamily="34" charset="0"/>
              <a:cs typeface="Calibri"/>
            </a:endParaRPr>
          </a:p>
        </p:txBody>
      </p:sp>
      <p:sp>
        <p:nvSpPr>
          <p:cNvPr id="26" name="object 25"/>
          <p:cNvSpPr txBox="1"/>
          <p:nvPr/>
        </p:nvSpPr>
        <p:spPr>
          <a:xfrm>
            <a:off x="6570449" y="6027593"/>
            <a:ext cx="2919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6480" marR="5080" indent="-103441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социально-образовательные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3077354" y="1280301"/>
            <a:ext cx="428628" cy="57150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6935006" y="1351739"/>
            <a:ext cx="428628" cy="57150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3005916" y="5209391"/>
            <a:ext cx="428628" cy="57150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7077882" y="5209391"/>
            <a:ext cx="428628" cy="57150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0" y="0"/>
            <a:ext cx="1291404" cy="75612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1272" y="1566053"/>
            <a:ext cx="3214710" cy="4278094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smtClean="0">
                <a:cs typeface="Calibri"/>
              </a:rPr>
              <a:t>Оздоровительное направление</a:t>
            </a:r>
            <a:endParaRPr lang="ru-RU" sz="1600" dirty="0" smtClean="0">
              <a:cs typeface="Calibri"/>
            </a:endParaRPr>
          </a:p>
          <a:p>
            <a:pPr marR="40640" indent="12700" algn="just">
              <a:lnSpc>
                <a:spcPct val="100000"/>
              </a:lnSpc>
              <a:buFont typeface="Arial MT"/>
              <a:buChar char="•"/>
            </a:pPr>
            <a:r>
              <a:rPr lang="ru-RU" sz="1600" spc="-5" dirty="0" smtClean="0">
                <a:cs typeface="Calibri"/>
              </a:rPr>
              <a:t>В летний период использовались </a:t>
            </a:r>
            <a:r>
              <a:rPr lang="ru-RU" sz="1600" spc="-15" dirty="0" smtClean="0">
                <a:cs typeface="Calibri"/>
              </a:rPr>
              <a:t>природные </a:t>
            </a:r>
            <a:r>
              <a:rPr lang="ru-RU" sz="1600" spc="-10" dirty="0" smtClean="0">
                <a:cs typeface="Calibri"/>
              </a:rPr>
              <a:t>факторы </a:t>
            </a:r>
            <a:r>
              <a:rPr lang="ru-RU" sz="1600" spc="-5" dirty="0" smtClean="0">
                <a:cs typeface="Calibri"/>
              </a:rPr>
              <a:t>для организации </a:t>
            </a:r>
            <a:r>
              <a:rPr lang="ru-RU" sz="1600" spc="-10" dirty="0" smtClean="0">
                <a:cs typeface="Calibri"/>
              </a:rPr>
              <a:t>закаливающих процедур </a:t>
            </a:r>
            <a:r>
              <a:rPr lang="ru-RU" sz="1600" spc="-5" dirty="0" smtClean="0">
                <a:cs typeface="Calibri"/>
              </a:rPr>
              <a:t>(солнечные, 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воздушные</a:t>
            </a:r>
            <a:r>
              <a:rPr lang="ru-RU" sz="1600" spc="-5" dirty="0" smtClean="0">
                <a:cs typeface="Calibri"/>
              </a:rPr>
              <a:t> ванны,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питьевой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режим,</a:t>
            </a:r>
            <a:r>
              <a:rPr lang="ru-RU" sz="1600" spc="-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водные</a:t>
            </a:r>
            <a:r>
              <a:rPr lang="ru-RU" sz="1600" spc="-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процедуры</a:t>
            </a:r>
            <a:r>
              <a:rPr lang="ru-RU" sz="1600" spc="-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</a:t>
            </a:r>
            <a:r>
              <a:rPr lang="ru-RU" sz="1600" spc="36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активные</a:t>
            </a:r>
            <a:r>
              <a:rPr lang="ru-RU" sz="1600" spc="35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физические 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упражнения </a:t>
            </a:r>
            <a:r>
              <a:rPr lang="ru-RU" sz="1600" dirty="0" smtClean="0">
                <a:cs typeface="Calibri"/>
              </a:rPr>
              <a:t>на </a:t>
            </a:r>
            <a:r>
              <a:rPr lang="ru-RU" sz="1600" spc="-10" dirty="0" smtClean="0">
                <a:cs typeface="Calibri"/>
              </a:rPr>
              <a:t>открытом  воздухе.</a:t>
            </a:r>
            <a:endParaRPr lang="ru-RU" sz="1600" dirty="0" smtClean="0">
              <a:cs typeface="Calibri"/>
            </a:endParaRPr>
          </a:p>
          <a:p>
            <a:pPr marR="38735" indent="12700" algn="just">
              <a:lnSpc>
                <a:spcPct val="100000"/>
              </a:lnSpc>
              <a:buFont typeface="Arial MT"/>
              <a:buChar char="•"/>
              <a:tabLst>
                <a:tab pos="0" algn="l"/>
              </a:tabLst>
            </a:pPr>
            <a:r>
              <a:rPr lang="ru-RU" sz="1600" spc="-5" dirty="0" smtClean="0">
                <a:cs typeface="Calibri"/>
              </a:rPr>
              <a:t>Увеличилось </a:t>
            </a:r>
            <a:r>
              <a:rPr lang="ru-RU" sz="1600" spc="-10" dirty="0" smtClean="0">
                <a:cs typeface="Calibri"/>
              </a:rPr>
              <a:t>время </a:t>
            </a:r>
            <a:r>
              <a:rPr lang="ru-RU" sz="1600" spc="-5" dirty="0" smtClean="0">
                <a:cs typeface="Calibri"/>
              </a:rPr>
              <a:t>пребывания </a:t>
            </a:r>
            <a:r>
              <a:rPr lang="ru-RU" sz="1600" spc="-10" dirty="0" smtClean="0">
                <a:cs typeface="Calibri"/>
              </a:rPr>
              <a:t>детей </a:t>
            </a:r>
            <a:r>
              <a:rPr lang="ru-RU" sz="1600" dirty="0" smtClean="0">
                <a:cs typeface="Calibri"/>
              </a:rPr>
              <a:t>на </a:t>
            </a:r>
            <a:r>
              <a:rPr lang="ru-RU" sz="1600" spc="-10" dirty="0" smtClean="0">
                <a:cs typeface="Calibri"/>
              </a:rPr>
              <a:t>свежем </a:t>
            </a:r>
            <a:r>
              <a:rPr lang="ru-RU" sz="1600" spc="-15" dirty="0" smtClean="0">
                <a:cs typeface="Calibri"/>
              </a:rPr>
              <a:t>воздухе </a:t>
            </a:r>
            <a:r>
              <a:rPr lang="ru-RU" sz="1600" spc="-10" dirty="0" smtClean="0">
                <a:cs typeface="Calibri"/>
              </a:rPr>
              <a:t>до </a:t>
            </a:r>
            <a:r>
              <a:rPr lang="ru-RU" sz="1600" dirty="0" smtClean="0">
                <a:cs typeface="Calibri"/>
              </a:rPr>
              <a:t>8 – 8,5 </a:t>
            </a:r>
            <a:r>
              <a:rPr lang="ru-RU" sz="1600" spc="-5" dirty="0" smtClean="0">
                <a:cs typeface="Calibri"/>
              </a:rPr>
              <a:t>часов </a:t>
            </a:r>
            <a:r>
              <a:rPr lang="ru-RU" sz="1600" dirty="0" smtClean="0">
                <a:cs typeface="Calibri"/>
              </a:rPr>
              <a:t>в </a:t>
            </a:r>
            <a:r>
              <a:rPr lang="ru-RU" sz="1600" spc="-5" dirty="0" smtClean="0">
                <a:cs typeface="Calibri"/>
              </a:rPr>
              <a:t>день </a:t>
            </a:r>
            <a:r>
              <a:rPr lang="ru-RU" sz="1600" spc="-10" dirty="0" smtClean="0">
                <a:cs typeface="Calibri"/>
              </a:rPr>
              <a:t>(приём </a:t>
            </a:r>
            <a:r>
              <a:rPr lang="ru-RU" sz="1600" spc="-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детей </a:t>
            </a:r>
            <a:r>
              <a:rPr lang="ru-RU" sz="1600" dirty="0" smtClean="0">
                <a:cs typeface="Calibri"/>
              </a:rPr>
              <a:t>на </a:t>
            </a:r>
            <a:r>
              <a:rPr lang="ru-RU" sz="1600" spc="-20" dirty="0" smtClean="0">
                <a:cs typeface="Calibri"/>
              </a:rPr>
              <a:t>улице, </a:t>
            </a:r>
            <a:r>
              <a:rPr lang="ru-RU" sz="1600" spc="-5" dirty="0" smtClean="0">
                <a:cs typeface="Calibri"/>
              </a:rPr>
              <a:t>организация разных </a:t>
            </a:r>
            <a:r>
              <a:rPr lang="ru-RU" sz="1600" spc="-10" dirty="0" smtClean="0">
                <a:cs typeface="Calibri"/>
              </a:rPr>
              <a:t>видов </a:t>
            </a:r>
            <a:r>
              <a:rPr lang="ru-RU" sz="1600" spc="-5" dirty="0" smtClean="0">
                <a:cs typeface="Calibri"/>
              </a:rPr>
              <a:t>деятельности </a:t>
            </a:r>
            <a:r>
              <a:rPr lang="ru-RU" sz="1600" dirty="0" smtClean="0">
                <a:cs typeface="Calibri"/>
              </a:rPr>
              <a:t>и </a:t>
            </a:r>
            <a:r>
              <a:rPr lang="ru-RU" sz="1600" spc="-5" dirty="0" smtClean="0">
                <a:cs typeface="Calibri"/>
              </a:rPr>
              <a:t>педагогических мероприятий </a:t>
            </a:r>
            <a:r>
              <a:rPr lang="ru-RU" sz="1600" dirty="0" smtClean="0">
                <a:cs typeface="Calibri"/>
              </a:rPr>
              <a:t>на 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игровых</a:t>
            </a:r>
            <a:r>
              <a:rPr lang="ru-RU" sz="1600" spc="-2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</a:t>
            </a:r>
            <a:r>
              <a:rPr lang="ru-RU" sz="1600" spc="-5" dirty="0" smtClean="0">
                <a:cs typeface="Calibri"/>
              </a:rPr>
              <a:t> спортивных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площадках,</a:t>
            </a:r>
            <a:r>
              <a:rPr lang="ru-RU" sz="1600" spc="-40" dirty="0" smtClean="0">
                <a:cs typeface="Calibri"/>
              </a:rPr>
              <a:t> </a:t>
            </a:r>
            <a:r>
              <a:rPr lang="ru-RU" sz="1600" spc="-15" dirty="0" smtClean="0">
                <a:cs typeface="Calibri"/>
              </a:rPr>
              <a:t>прогулка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после</a:t>
            </a:r>
            <a:r>
              <a:rPr lang="ru-RU" sz="1600" spc="10" dirty="0" smtClean="0">
                <a:cs typeface="Calibri"/>
              </a:rPr>
              <a:t> полдника</a:t>
            </a:r>
            <a:r>
              <a:rPr lang="ru-RU" sz="1600" spc="-5" dirty="0" smtClean="0">
                <a:cs typeface="Calibri"/>
              </a:rPr>
              <a:t>)</a:t>
            </a:r>
            <a:endParaRPr lang="ru-RU" sz="1600" dirty="0">
              <a:cs typeface="Calibri"/>
            </a:endParaRPr>
          </a:p>
        </p:txBody>
      </p:sp>
      <p:sp>
        <p:nvSpPr>
          <p:cNvPr id="8" name="object 24"/>
          <p:cNvSpPr txBox="1"/>
          <p:nvPr/>
        </p:nvSpPr>
        <p:spPr>
          <a:xfrm>
            <a:off x="648462" y="565921"/>
            <a:ext cx="2873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3619" marR="5080" indent="-1011555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природно-оздоровительные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22"/>
          <p:cNvSpPr/>
          <p:nvPr/>
        </p:nvSpPr>
        <p:spPr>
          <a:xfrm>
            <a:off x="291272" y="351607"/>
            <a:ext cx="3472815" cy="956944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114" y="351607"/>
            <a:ext cx="4967395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 r="20113" b="10642"/>
          <a:stretch>
            <a:fillRect/>
          </a:stretch>
        </p:blipFill>
        <p:spPr bwMode="auto">
          <a:xfrm>
            <a:off x="6363502" y="4066383"/>
            <a:ext cx="395269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 t="8333"/>
          <a:stretch>
            <a:fillRect/>
          </a:stretch>
        </p:blipFill>
        <p:spPr bwMode="auto">
          <a:xfrm>
            <a:off x="3648858" y="4066383"/>
            <a:ext cx="2571768" cy="314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0" y="0"/>
            <a:ext cx="1291404" cy="75612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62710" y="1566053"/>
            <a:ext cx="3357586" cy="4031873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marL="4763" algn="just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smtClean="0">
                <a:cs typeface="Calibri"/>
              </a:rPr>
              <a:t>Физическое</a:t>
            </a:r>
            <a:r>
              <a:rPr lang="ru-RU" sz="1600" b="1" spc="-55" dirty="0" smtClean="0">
                <a:cs typeface="Calibri"/>
              </a:rPr>
              <a:t> </a:t>
            </a:r>
            <a:r>
              <a:rPr lang="ru-RU" sz="1600" b="1" dirty="0" smtClean="0">
                <a:cs typeface="Calibri"/>
              </a:rPr>
              <a:t>воспитание</a:t>
            </a:r>
            <a:endParaRPr lang="ru-RU" sz="1600" dirty="0" smtClean="0">
              <a:cs typeface="Calibri"/>
            </a:endParaRPr>
          </a:p>
          <a:p>
            <a:pPr marR="46990" indent="12700" algn="just">
              <a:lnSpc>
                <a:spcPct val="100000"/>
              </a:lnSpc>
              <a:tabLst>
                <a:tab pos="0" algn="l"/>
              </a:tabLst>
            </a:pPr>
            <a:r>
              <a:rPr lang="ru-RU" sz="1600" spc="-5" dirty="0" smtClean="0">
                <a:cs typeface="Calibri"/>
              </a:rPr>
              <a:t>Педагоги стремились повысить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двигательную</a:t>
            </a:r>
            <a:r>
              <a:rPr lang="ru-RU" sz="1600" spc="-5" dirty="0" smtClean="0">
                <a:cs typeface="Calibri"/>
              </a:rPr>
              <a:t> активность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разнообразными</a:t>
            </a:r>
            <a:r>
              <a:rPr lang="ru-RU" sz="1600" dirty="0" smtClean="0">
                <a:cs typeface="Calibri"/>
              </a:rPr>
              <a:t> формами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организации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двигательной </a:t>
            </a:r>
            <a:r>
              <a:rPr lang="ru-RU" sz="1600" spc="-5" dirty="0" smtClean="0">
                <a:cs typeface="Calibri"/>
              </a:rPr>
              <a:t> активности, чередованием мероприятий </a:t>
            </a:r>
            <a:r>
              <a:rPr lang="ru-RU" sz="1600" dirty="0" smtClean="0">
                <a:cs typeface="Calibri"/>
              </a:rPr>
              <a:t>и </a:t>
            </a:r>
            <a:r>
              <a:rPr lang="ru-RU" sz="1600" spc="-5" dirty="0" smtClean="0">
                <a:cs typeface="Calibri"/>
              </a:rPr>
              <a:t>игр разной степени </a:t>
            </a:r>
            <a:r>
              <a:rPr lang="ru-RU" sz="1600" spc="-10" dirty="0" smtClean="0">
                <a:cs typeface="Calibri"/>
              </a:rPr>
              <a:t>подвижности </a:t>
            </a:r>
            <a:r>
              <a:rPr lang="ru-RU" sz="1600" dirty="0" smtClean="0">
                <a:cs typeface="Calibri"/>
              </a:rPr>
              <a:t>в </a:t>
            </a:r>
            <a:r>
              <a:rPr lang="ru-RU" sz="1600" spc="-5" dirty="0" smtClean="0">
                <a:cs typeface="Calibri"/>
              </a:rPr>
              <a:t>зависимости </a:t>
            </a:r>
            <a:r>
              <a:rPr lang="ru-RU" sz="1600" spc="-30" dirty="0" smtClean="0">
                <a:cs typeface="Calibri"/>
              </a:rPr>
              <a:t>от </a:t>
            </a:r>
            <a:r>
              <a:rPr lang="ru-RU" sz="1600" spc="-2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температурного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режима;</a:t>
            </a:r>
            <a:r>
              <a:rPr lang="ru-RU" sz="1600" spc="-5" dirty="0" smtClean="0">
                <a:cs typeface="Calibri"/>
              </a:rPr>
              <a:t> использованием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летних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видов</a:t>
            </a:r>
            <a:r>
              <a:rPr lang="ru-RU" sz="1600" spc="-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игр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спортивных</a:t>
            </a:r>
            <a:r>
              <a:rPr lang="ru-RU" sz="1600" dirty="0" smtClean="0">
                <a:cs typeface="Calibri"/>
              </a:rPr>
              <a:t>  </a:t>
            </a:r>
            <a:r>
              <a:rPr lang="ru-RU" sz="1600" spc="-5" dirty="0" smtClean="0">
                <a:cs typeface="Calibri"/>
              </a:rPr>
              <a:t>упражнений, 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коррекцией</a:t>
            </a:r>
            <a:r>
              <a:rPr lang="ru-RU" sz="1600" spc="-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профилактикой</a:t>
            </a:r>
            <a:r>
              <a:rPr lang="ru-RU" sz="1600" dirty="0" smtClean="0">
                <a:cs typeface="Calibri"/>
              </a:rPr>
              <a:t>  плоскостопия, </a:t>
            </a:r>
            <a:r>
              <a:rPr lang="ru-RU" sz="1600" spc="-5" dirty="0" smtClean="0">
                <a:cs typeface="Calibri"/>
              </a:rPr>
              <a:t>нарушений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осанки,</a:t>
            </a:r>
            <a:r>
              <a:rPr lang="ru-RU" sz="1600" spc="35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индивидуальной</a:t>
            </a:r>
            <a:r>
              <a:rPr lang="ru-RU" sz="1600" spc="34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 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подгрупповой</a:t>
            </a:r>
            <a:r>
              <a:rPr lang="ru-RU" sz="1600" spc="-1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работой</a:t>
            </a:r>
            <a:r>
              <a:rPr lang="ru-RU" sz="1600" spc="1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по</a:t>
            </a:r>
            <a:r>
              <a:rPr lang="ru-RU" sz="1600" spc="1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развитию</a:t>
            </a:r>
            <a:r>
              <a:rPr lang="ru-RU" sz="160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основных</a:t>
            </a:r>
            <a:r>
              <a:rPr lang="ru-RU" sz="1600" spc="-20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двигательных</a:t>
            </a:r>
            <a:r>
              <a:rPr lang="ru-RU" sz="1600" spc="-5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навыков</a:t>
            </a:r>
            <a:endParaRPr lang="ru-RU" sz="1600" dirty="0" smtClean="0">
              <a:cs typeface="Calibri"/>
            </a:endParaRPr>
          </a:p>
        </p:txBody>
      </p:sp>
      <p:sp>
        <p:nvSpPr>
          <p:cNvPr id="12" name="object 24"/>
          <p:cNvSpPr txBox="1"/>
          <p:nvPr/>
        </p:nvSpPr>
        <p:spPr>
          <a:xfrm>
            <a:off x="648462" y="565921"/>
            <a:ext cx="2873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3619" marR="5080" indent="-1011555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природно-оздоровительные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22"/>
          <p:cNvSpPr/>
          <p:nvPr/>
        </p:nvSpPr>
        <p:spPr>
          <a:xfrm>
            <a:off x="291272" y="351607"/>
            <a:ext cx="3472815" cy="956944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0418" name="Picture 2" descr="https://sun7-16.userapi.com/impg/SLjT1eQzk2vK-y8c0ASUK0y0GJyYKbPNY7uesg/a8TBW0fUnRM.jpg?size=1280x594&amp;quality=95&amp;sign=4014befbb7160eba0db87174d280bd0d&amp;type=album"/>
          <p:cNvPicPr>
            <a:picLocks noChangeAspect="1" noChangeArrowheads="1"/>
          </p:cNvPicPr>
          <p:nvPr/>
        </p:nvPicPr>
        <p:blipFill>
          <a:blip r:embed="rId3">
            <a:lum bright="2000" contrast="16000"/>
          </a:blip>
          <a:srcRect/>
          <a:stretch>
            <a:fillRect/>
          </a:stretch>
        </p:blipFill>
        <p:spPr bwMode="auto">
          <a:xfrm>
            <a:off x="3863172" y="4352135"/>
            <a:ext cx="6299573" cy="292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https://sun9-64.userapi.com/impg/7LFhxYshEkvIgGUn50C6158oou3duo021iN-wg/ALrctPfPCuI.jpg?size=1280x935&amp;quality=95&amp;sign=5290740c61800f4459094aba9477f48a&amp;type=album"/>
          <p:cNvPicPr>
            <a:picLocks noChangeAspect="1" noChangeArrowheads="1"/>
          </p:cNvPicPr>
          <p:nvPr/>
        </p:nvPicPr>
        <p:blipFill>
          <a:blip r:embed="rId4" cstate="print">
            <a:lum bright="2000" contrast="16000"/>
          </a:blip>
          <a:srcRect/>
          <a:stretch>
            <a:fillRect/>
          </a:stretch>
        </p:blipFill>
        <p:spPr bwMode="auto">
          <a:xfrm>
            <a:off x="5934874" y="1637491"/>
            <a:ext cx="4126431" cy="301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lum bright="8000" contrast="24000"/>
          </a:blip>
          <a:srcRect l="8236" t="7324" r="10230" b="7714"/>
          <a:stretch>
            <a:fillRect/>
          </a:stretch>
        </p:blipFill>
        <p:spPr bwMode="auto">
          <a:xfrm>
            <a:off x="4220362" y="351607"/>
            <a:ext cx="3901993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lum bright="-8000" contrast="16000"/>
          </a:blip>
          <a:srcRect l="8236" t="8675" r="8583" b="12223"/>
          <a:stretch>
            <a:fillRect/>
          </a:stretch>
        </p:blipFill>
        <p:spPr bwMode="auto">
          <a:xfrm>
            <a:off x="5220494" y="4352135"/>
            <a:ext cx="4786346" cy="282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3" cstate="print">
            <a:lum bright="8000" contrast="18000"/>
          </a:blip>
          <a:srcRect/>
          <a:stretch>
            <a:fillRect/>
          </a:stretch>
        </p:blipFill>
        <p:spPr bwMode="auto">
          <a:xfrm>
            <a:off x="5577684" y="708797"/>
            <a:ext cx="447678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4"/>
          <a:srcRect r="92421"/>
          <a:stretch>
            <a:fillRect/>
          </a:stretch>
        </p:blipFill>
        <p:spPr bwMode="auto">
          <a:xfrm>
            <a:off x="0" y="0"/>
            <a:ext cx="1291404" cy="7561263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lum bright="2000" contrast="10000"/>
          </a:blip>
          <a:srcRect l="27201" t="25114" r="29401" b="22152"/>
          <a:stretch>
            <a:fillRect/>
          </a:stretch>
        </p:blipFill>
        <p:spPr bwMode="auto">
          <a:xfrm>
            <a:off x="505586" y="708797"/>
            <a:ext cx="4898064" cy="334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lum bright="-8000" contrast="34000"/>
          </a:blip>
          <a:srcRect t="6841" b="6501"/>
          <a:stretch>
            <a:fillRect/>
          </a:stretch>
        </p:blipFill>
        <p:spPr bwMode="auto">
          <a:xfrm>
            <a:off x="505586" y="4352135"/>
            <a:ext cx="4369355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0" y="0"/>
            <a:ext cx="1291404" cy="7561263"/>
          </a:xfrm>
          <a:prstGeom prst="rect">
            <a:avLst/>
          </a:prstGeom>
          <a:noFill/>
        </p:spPr>
      </p:pic>
      <p:sp>
        <p:nvSpPr>
          <p:cNvPr id="9" name="object 6"/>
          <p:cNvSpPr txBox="1"/>
          <p:nvPr/>
        </p:nvSpPr>
        <p:spPr>
          <a:xfrm>
            <a:off x="291272" y="1637491"/>
            <a:ext cx="3357586" cy="4444807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5250" indent="171450" algn="just">
              <a:lnSpc>
                <a:spcPct val="100000"/>
              </a:lnSpc>
            </a:pPr>
            <a:r>
              <a:rPr sz="1600" b="1" spc="-75" smtClean="0">
                <a:latin typeface="Calibri"/>
                <a:cs typeface="Calibri"/>
              </a:rPr>
              <a:t>Т</a:t>
            </a:r>
            <a:r>
              <a:rPr sz="1600" b="1" spc="-20" smtClean="0">
                <a:latin typeface="Calibri"/>
                <a:cs typeface="Calibri"/>
              </a:rPr>
              <a:t>р</a:t>
            </a:r>
            <a:r>
              <a:rPr sz="1600" b="1" spc="-60" smtClean="0">
                <a:latin typeface="Calibri"/>
                <a:cs typeface="Calibri"/>
              </a:rPr>
              <a:t>у</a:t>
            </a:r>
            <a:r>
              <a:rPr sz="1600" b="1" spc="-15" smtClean="0">
                <a:latin typeface="Calibri"/>
                <a:cs typeface="Calibri"/>
              </a:rPr>
              <a:t>д</a:t>
            </a:r>
            <a:r>
              <a:rPr sz="1600" b="1" smtClean="0">
                <a:latin typeface="Calibri"/>
                <a:cs typeface="Calibri"/>
              </a:rPr>
              <a:t>о</a:t>
            </a:r>
            <a:r>
              <a:rPr sz="1600" b="1" spc="5" smtClean="0">
                <a:latin typeface="Calibri"/>
                <a:cs typeface="Calibri"/>
              </a:rPr>
              <a:t>в</a:t>
            </a:r>
            <a:r>
              <a:rPr sz="1600" b="1" smtClean="0">
                <a:latin typeface="Calibri"/>
                <a:cs typeface="Calibri"/>
              </a:rPr>
              <a:t>ое</a:t>
            </a:r>
            <a:r>
              <a:rPr sz="1600" b="1" spc="-50" smtClean="0">
                <a:latin typeface="Calibri"/>
                <a:cs typeface="Calibri"/>
              </a:rPr>
              <a:t> </a:t>
            </a:r>
            <a:r>
              <a:rPr sz="1600" b="1" spc="5" smtClean="0">
                <a:latin typeface="Calibri"/>
                <a:cs typeface="Calibri"/>
              </a:rPr>
              <a:t>в</a:t>
            </a:r>
            <a:r>
              <a:rPr sz="1600" b="1" smtClean="0">
                <a:latin typeface="Calibri"/>
                <a:cs typeface="Calibri"/>
              </a:rPr>
              <a:t>о</a:t>
            </a:r>
            <a:r>
              <a:rPr sz="1600" b="1" spc="-10" smtClean="0">
                <a:latin typeface="Calibri"/>
                <a:cs typeface="Calibri"/>
              </a:rPr>
              <a:t>с</a:t>
            </a:r>
            <a:r>
              <a:rPr sz="1600" b="1" smtClean="0">
                <a:latin typeface="Calibri"/>
                <a:cs typeface="Calibri"/>
              </a:rPr>
              <a:t>п</a:t>
            </a:r>
            <a:r>
              <a:rPr sz="1600" b="1" spc="5" smtClean="0">
                <a:latin typeface="Calibri"/>
                <a:cs typeface="Calibri"/>
              </a:rPr>
              <a:t>и</a:t>
            </a:r>
            <a:r>
              <a:rPr sz="1600" b="1" smtClean="0">
                <a:latin typeface="Calibri"/>
                <a:cs typeface="Calibri"/>
              </a:rPr>
              <a:t>т</a:t>
            </a:r>
            <a:r>
              <a:rPr sz="1600" b="1" spc="5" smtClean="0">
                <a:latin typeface="Calibri"/>
                <a:cs typeface="Calibri"/>
              </a:rPr>
              <a:t>ани</a:t>
            </a:r>
            <a:r>
              <a:rPr sz="1600" b="1" smtClean="0">
                <a:latin typeface="Calibri"/>
                <a:cs typeface="Calibri"/>
              </a:rPr>
              <a:t>е</a:t>
            </a:r>
            <a:endParaRPr lang="ru-RU" sz="1600" b="1" dirty="0" smtClean="0">
              <a:latin typeface="Calibri"/>
              <a:cs typeface="Calibri"/>
            </a:endParaRPr>
          </a:p>
          <a:p>
            <a:pPr marL="95250" indent="-3175" algn="just">
              <a:lnSpc>
                <a:spcPct val="100000"/>
              </a:lnSpc>
            </a:pPr>
            <a:r>
              <a:rPr lang="ru-RU" sz="1600" spc="-25" dirty="0" smtClean="0">
                <a:latin typeface="Calibri"/>
                <a:cs typeface="Calibri"/>
              </a:rPr>
              <a:t>Т</a:t>
            </a:r>
            <a:r>
              <a:rPr sz="1600" spc="-25" smtClean="0">
                <a:latin typeface="Calibri"/>
                <a:cs typeface="Calibri"/>
              </a:rPr>
              <a:t>руд</a:t>
            </a:r>
            <a:r>
              <a:rPr sz="1600" spc="-20" smtClean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природе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(на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участке,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огороде,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цветнике</a:t>
            </a:r>
            <a:r>
              <a:rPr sz="1600" spc="-5">
                <a:latin typeface="Calibri"/>
                <a:cs typeface="Calibri"/>
              </a:rPr>
              <a:t>)</a:t>
            </a:r>
            <a:r>
              <a:rPr sz="1600">
                <a:latin typeface="Calibri"/>
                <a:cs typeface="Calibri"/>
              </a:rPr>
              <a:t> </a:t>
            </a:r>
            <a:r>
              <a:rPr lang="ru-RU" sz="1600" dirty="0" smtClean="0">
                <a:latin typeface="Calibri"/>
                <a:cs typeface="Calibri"/>
              </a:rPr>
              <a:t>–</a:t>
            </a:r>
            <a:r>
              <a:rPr sz="1600" spc="5" smtClean="0">
                <a:latin typeface="Calibri"/>
                <a:cs typeface="Calibri"/>
              </a:rPr>
              <a:t> </a:t>
            </a:r>
            <a:r>
              <a:rPr lang="ru-RU" sz="1600" spc="5" dirty="0" smtClean="0">
                <a:latin typeface="Calibri"/>
                <a:cs typeface="Calibri"/>
              </a:rPr>
              <a:t>проводился с целью </a:t>
            </a:r>
            <a:r>
              <a:rPr sz="1600" spc="-5" smtClean="0">
                <a:latin typeface="Calibri"/>
                <a:cs typeface="Calibri"/>
              </a:rPr>
              <a:t>формировани</a:t>
            </a:r>
            <a:r>
              <a:rPr lang="ru-RU" sz="1600" spc="-5" dirty="0" smtClean="0">
                <a:latin typeface="Calibri"/>
                <a:cs typeface="Calibri"/>
              </a:rPr>
              <a:t>я</a:t>
            </a:r>
            <a:r>
              <a:rPr sz="1600" smtClean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первоначальных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представлений </a:t>
            </a:r>
            <a:r>
              <a:rPr sz="1600" dirty="0">
                <a:latin typeface="Calibri"/>
                <a:cs typeface="Calibri"/>
              </a:rPr>
              <a:t>о </a:t>
            </a:r>
            <a:r>
              <a:rPr sz="1600" spc="-10" dirty="0">
                <a:latin typeface="Calibri"/>
                <a:cs typeface="Calibri"/>
              </a:rPr>
              <a:t>природоохранной </a:t>
            </a:r>
            <a:r>
              <a:rPr sz="1600" spc="-5" dirty="0">
                <a:latin typeface="Calibri"/>
                <a:cs typeface="Calibri"/>
              </a:rPr>
              <a:t>деятельности</a:t>
            </a:r>
            <a:r>
              <a:rPr sz="1600" spc="-5">
                <a:latin typeface="Calibri"/>
                <a:cs typeface="Calibri"/>
              </a:rPr>
              <a:t>; </a:t>
            </a:r>
            <a:r>
              <a:rPr sz="1600" spc="-10" smtClean="0">
                <a:latin typeface="Calibri"/>
                <a:cs typeface="Calibri"/>
              </a:rPr>
              <a:t>ознакомлени</a:t>
            </a:r>
            <a:r>
              <a:rPr lang="ru-RU" sz="1600" spc="-10" dirty="0" smtClean="0">
                <a:latin typeface="Calibri"/>
                <a:cs typeface="Calibri"/>
              </a:rPr>
              <a:t>я</a:t>
            </a:r>
            <a:r>
              <a:rPr sz="1600" spc="-10" smtClean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со </a:t>
            </a:r>
            <a:r>
              <a:rPr sz="1600" spc="-5" dirty="0">
                <a:latin typeface="Calibri"/>
                <a:cs typeface="Calibri"/>
              </a:rPr>
              <a:t>свойствами, качествами,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состояниями объектов природы</a:t>
            </a:r>
            <a:r>
              <a:rPr sz="1600" spc="-5">
                <a:latin typeface="Calibri"/>
                <a:cs typeface="Calibri"/>
              </a:rPr>
              <a:t>; </a:t>
            </a:r>
            <a:r>
              <a:rPr sz="1600" spc="-5" smtClean="0">
                <a:latin typeface="Calibri"/>
                <a:cs typeface="Calibri"/>
              </a:rPr>
              <a:t>усвоени</a:t>
            </a:r>
            <a:r>
              <a:rPr lang="ru-RU" sz="1600" spc="-5" dirty="0" smtClean="0">
                <a:latin typeface="Calibri"/>
                <a:cs typeface="Calibri"/>
              </a:rPr>
              <a:t>я</a:t>
            </a:r>
            <a:r>
              <a:rPr sz="1600" spc="-5" smtClean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зависимости состояния растений </a:t>
            </a:r>
            <a:r>
              <a:rPr sz="1600" dirty="0">
                <a:latin typeface="Calibri"/>
                <a:cs typeface="Calibri"/>
              </a:rPr>
              <a:t>и животных </a:t>
            </a:r>
            <a:r>
              <a:rPr sz="1600" spc="-25" dirty="0">
                <a:latin typeface="Calibri"/>
                <a:cs typeface="Calibri"/>
              </a:rPr>
              <a:t>от 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удовлетворения </a:t>
            </a:r>
            <a:r>
              <a:rPr sz="1600" spc="-5" dirty="0">
                <a:latin typeface="Calibri"/>
                <a:cs typeface="Calibri"/>
              </a:rPr>
              <a:t>их потребностей, </a:t>
            </a:r>
            <a:r>
              <a:rPr sz="1600" spc="-10" dirty="0">
                <a:latin typeface="Calibri"/>
                <a:cs typeface="Calibri"/>
              </a:rPr>
              <a:t>роли человека </a:t>
            </a:r>
            <a:r>
              <a:rPr sz="1600" dirty="0">
                <a:latin typeface="Calibri"/>
                <a:cs typeface="Calibri"/>
              </a:rPr>
              <a:t>в </a:t>
            </a:r>
            <a:r>
              <a:rPr sz="1600" spc="-5" dirty="0">
                <a:latin typeface="Calibri"/>
                <a:cs typeface="Calibri"/>
              </a:rPr>
              <a:t>управлении </a:t>
            </a:r>
            <a:r>
              <a:rPr sz="1600" spc="-10" dirty="0">
                <a:latin typeface="Calibri"/>
                <a:cs typeface="Calibri"/>
              </a:rPr>
              <a:t>природой</a:t>
            </a:r>
            <a:r>
              <a:rPr sz="1600" spc="-10">
                <a:latin typeface="Calibri"/>
                <a:cs typeface="Calibri"/>
              </a:rPr>
              <a:t>; </a:t>
            </a:r>
            <a:r>
              <a:rPr sz="1600" spc="-5" smtClean="0">
                <a:latin typeface="Calibri"/>
                <a:cs typeface="Calibri"/>
              </a:rPr>
              <a:t>создани</a:t>
            </a:r>
            <a:r>
              <a:rPr lang="ru-RU" sz="1600" spc="-5" dirty="0" smtClean="0">
                <a:latin typeface="Calibri"/>
                <a:cs typeface="Calibri"/>
              </a:rPr>
              <a:t>я</a:t>
            </a:r>
            <a:r>
              <a:rPr sz="1600" spc="-5" smtClean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условий </a:t>
            </a:r>
            <a:r>
              <a:rPr sz="1600" spc="-5" dirty="0">
                <a:latin typeface="Calibri"/>
                <a:cs typeface="Calibri"/>
              </a:rPr>
              <a:t> для </a:t>
            </a:r>
            <a:r>
              <a:rPr sz="1600" spc="-10" dirty="0">
                <a:latin typeface="Calibri"/>
                <a:cs typeface="Calibri"/>
              </a:rPr>
              <a:t>комплексного </a:t>
            </a:r>
            <a:r>
              <a:rPr sz="1600" spc="-5" dirty="0">
                <a:latin typeface="Calibri"/>
                <a:cs typeface="Calibri"/>
              </a:rPr>
              <a:t>решения </a:t>
            </a:r>
            <a:r>
              <a:rPr sz="1600" dirty="0">
                <a:latin typeface="Calibri"/>
                <a:cs typeface="Calibri"/>
              </a:rPr>
              <a:t>задач </a:t>
            </a:r>
            <a:r>
              <a:rPr sz="1600" spc="-5" dirty="0">
                <a:latin typeface="Calibri"/>
                <a:cs typeface="Calibri"/>
              </a:rPr>
              <a:t>(нравственного, </a:t>
            </a:r>
            <a:r>
              <a:rPr sz="1600" spc="-10" dirty="0">
                <a:latin typeface="Calibri"/>
                <a:cs typeface="Calibri"/>
              </a:rPr>
              <a:t>эстетического, физического, </a:t>
            </a:r>
            <a:r>
              <a:rPr sz="1600" spc="-5" dirty="0">
                <a:latin typeface="Calibri"/>
                <a:cs typeface="Calibri"/>
              </a:rPr>
              <a:t>умственного)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эмоционального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психического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развития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детей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24"/>
          <p:cNvSpPr txBox="1"/>
          <p:nvPr/>
        </p:nvSpPr>
        <p:spPr>
          <a:xfrm>
            <a:off x="648462" y="565921"/>
            <a:ext cx="2873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3619" marR="5080" indent="-1011555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природно-оздоровительные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22"/>
          <p:cNvSpPr/>
          <p:nvPr/>
        </p:nvSpPr>
        <p:spPr>
          <a:xfrm>
            <a:off x="291272" y="351607"/>
            <a:ext cx="3472815" cy="956944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9393" name="Picture 1" descr="C:\Users\Елена\Desktop\MmeYnIEZWK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7948" y="280170"/>
            <a:ext cx="2624734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4610" y="3923507"/>
            <a:ext cx="6286544" cy="34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 descr="C:\Users\Елена\Desktop\c4DOAvev2qg.jpg"/>
          <p:cNvPicPr>
            <a:picLocks noChangeAspect="1" noChangeArrowheads="1"/>
          </p:cNvPicPr>
          <p:nvPr/>
        </p:nvPicPr>
        <p:blipFill>
          <a:blip r:embed="rId5"/>
          <a:srcRect t="6050" b="19780"/>
          <a:stretch>
            <a:fillRect/>
          </a:stretch>
        </p:blipFill>
        <p:spPr bwMode="auto">
          <a:xfrm>
            <a:off x="3934610" y="280169"/>
            <a:ext cx="3473047" cy="343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0" y="0"/>
            <a:ext cx="1291404" cy="75612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2710" y="1566053"/>
            <a:ext cx="3357586" cy="5275803"/>
          </a:xfrm>
          <a:prstGeom prst="rect">
            <a:avLst/>
          </a:prstGeom>
          <a:ln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smtClean="0">
                <a:cs typeface="Calibri"/>
              </a:rPr>
              <a:t>Ознакомление</a:t>
            </a:r>
            <a:r>
              <a:rPr lang="ru-RU" sz="1600" b="1" spc="-70" dirty="0" smtClean="0">
                <a:cs typeface="Calibri"/>
              </a:rPr>
              <a:t> </a:t>
            </a:r>
            <a:r>
              <a:rPr lang="ru-RU" sz="1600" b="1" dirty="0" smtClean="0">
                <a:cs typeface="Calibri"/>
              </a:rPr>
              <a:t>с</a:t>
            </a:r>
            <a:r>
              <a:rPr lang="ru-RU" sz="1600" b="1" spc="10" dirty="0" smtClean="0">
                <a:cs typeface="Calibri"/>
              </a:rPr>
              <a:t> </a:t>
            </a:r>
            <a:r>
              <a:rPr lang="ru-RU" sz="1600" b="1" spc="-10" dirty="0" smtClean="0">
                <a:cs typeface="Calibri"/>
              </a:rPr>
              <a:t>природой</a:t>
            </a:r>
            <a:r>
              <a:rPr lang="ru-RU" sz="1600" b="1" spc="-15" dirty="0" smtClean="0">
                <a:cs typeface="Calibri"/>
              </a:rPr>
              <a:t> </a:t>
            </a:r>
            <a:r>
              <a:rPr lang="ru-RU" sz="1600" b="1" spc="-10" dirty="0" smtClean="0">
                <a:cs typeface="Calibri"/>
              </a:rPr>
              <a:t>ближайшего</a:t>
            </a:r>
            <a:r>
              <a:rPr lang="ru-RU" sz="1600" b="1" spc="-40" dirty="0" smtClean="0">
                <a:cs typeface="Calibri"/>
              </a:rPr>
              <a:t> </a:t>
            </a:r>
            <a:r>
              <a:rPr lang="ru-RU" sz="1600" b="1" spc="-5" dirty="0" smtClean="0">
                <a:cs typeface="Calibri"/>
              </a:rPr>
              <a:t>окружения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ru-RU" sz="1600" spc="-5" dirty="0" smtClean="0">
                <a:cs typeface="Calibri"/>
              </a:rPr>
              <a:t>Использовались следующие формы работы:</a:t>
            </a:r>
            <a:endParaRPr lang="ru-RU" sz="1600" dirty="0" smtClean="0">
              <a:cs typeface="Calibri"/>
            </a:endParaRPr>
          </a:p>
          <a:p>
            <a:pPr marL="29972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ru-RU" sz="1600" spc="-10" dirty="0" smtClean="0">
                <a:cs typeface="Calibri"/>
              </a:rPr>
              <a:t>наблюдения</a:t>
            </a:r>
            <a:r>
              <a:rPr lang="ru-RU" sz="1600" spc="-8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за</a:t>
            </a:r>
            <a:r>
              <a:rPr lang="ru-RU" sz="1600" spc="-10" dirty="0" smtClean="0">
                <a:cs typeface="Calibri"/>
              </a:rPr>
              <a:t> природными</a:t>
            </a:r>
            <a:r>
              <a:rPr lang="ru-RU" sz="1600" spc="-5" dirty="0" smtClean="0">
                <a:cs typeface="Calibri"/>
              </a:rPr>
              <a:t> явлениями,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объектами</a:t>
            </a:r>
            <a:r>
              <a:rPr lang="ru-RU" sz="1600" spc="1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живой</a:t>
            </a:r>
            <a:r>
              <a:rPr lang="ru-RU" sz="1600" spc="1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природы;</a:t>
            </a:r>
            <a:endParaRPr lang="ru-RU" sz="1600" dirty="0" smtClean="0">
              <a:cs typeface="Calibri"/>
            </a:endParaRPr>
          </a:p>
          <a:p>
            <a:pPr marL="29972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ru-RU" sz="1600" spc="-10" dirty="0" smtClean="0">
                <a:cs typeface="Calibri"/>
              </a:rPr>
              <a:t>целевые</a:t>
            </a:r>
            <a:r>
              <a:rPr lang="ru-RU" sz="1600" spc="-25" dirty="0" smtClean="0">
                <a:cs typeface="Calibri"/>
              </a:rPr>
              <a:t>   п</a:t>
            </a:r>
            <a:r>
              <a:rPr lang="ru-RU" sz="1600" spc="-10" dirty="0" smtClean="0">
                <a:cs typeface="Calibri"/>
              </a:rPr>
              <a:t>рогулки,</a:t>
            </a:r>
            <a:r>
              <a:rPr lang="ru-RU" sz="1600" spc="-5" dirty="0" smtClean="0">
                <a:cs typeface="Calibri"/>
              </a:rPr>
              <a:t>  экскурсии</a:t>
            </a:r>
            <a:r>
              <a:rPr lang="ru-RU" sz="1600" spc="-1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природу;</a:t>
            </a:r>
            <a:endParaRPr lang="ru-RU" sz="1600" dirty="0" smtClean="0">
              <a:cs typeface="Calibri"/>
            </a:endParaRPr>
          </a:p>
          <a:p>
            <a:pPr marL="29972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  <a:tab pos="2898775" algn="l"/>
                <a:tab pos="4237990" algn="l"/>
                <a:tab pos="4502150" algn="l"/>
                <a:tab pos="5810250" algn="l"/>
                <a:tab pos="6931025" algn="l"/>
                <a:tab pos="7204709" algn="l"/>
              </a:tabLst>
            </a:pPr>
            <a:r>
              <a:rPr lang="ru-RU" sz="1600" spc="-5" dirty="0" smtClean="0">
                <a:cs typeface="Calibri"/>
              </a:rPr>
              <a:t>опытно-экспериментальная деятельность	</a:t>
            </a:r>
            <a:r>
              <a:rPr lang="ru-RU" sz="1600" dirty="0" smtClean="0">
                <a:cs typeface="Calibri"/>
              </a:rPr>
              <a:t>с </a:t>
            </a:r>
            <a:r>
              <a:rPr lang="ru-RU" sz="1600" spc="-15" dirty="0" smtClean="0">
                <a:cs typeface="Calibri"/>
              </a:rPr>
              <a:t>природными </a:t>
            </a:r>
            <a:r>
              <a:rPr lang="ru-RU" sz="1600" spc="-5" dirty="0" smtClean="0">
                <a:cs typeface="Calibri"/>
              </a:rPr>
              <a:t>объектами	</a:t>
            </a:r>
            <a:r>
              <a:rPr lang="ru-RU" sz="1600" dirty="0" smtClean="0">
                <a:cs typeface="Calibri"/>
              </a:rPr>
              <a:t>в </a:t>
            </a:r>
            <a:r>
              <a:rPr lang="ru-RU" sz="1600" spc="-5" dirty="0" smtClean="0">
                <a:cs typeface="Calibri"/>
              </a:rPr>
              <a:t>естественных</a:t>
            </a:r>
            <a:endParaRPr lang="ru-RU" sz="1600" dirty="0" smtClean="0">
              <a:cs typeface="Calibri"/>
            </a:endParaRPr>
          </a:p>
          <a:p>
            <a:pPr marL="299720">
              <a:lnSpc>
                <a:spcPct val="100000"/>
              </a:lnSpc>
            </a:pPr>
            <a:r>
              <a:rPr lang="ru-RU" sz="1600" spc="-5" dirty="0" smtClean="0">
                <a:cs typeface="Calibri"/>
              </a:rPr>
              <a:t>условиях;</a:t>
            </a:r>
            <a:endParaRPr lang="ru-RU" sz="1600" dirty="0" smtClean="0">
              <a:cs typeface="Calibri"/>
            </a:endParaRPr>
          </a:p>
          <a:p>
            <a:pPr marL="29972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  <a:tab pos="1211580" algn="l"/>
                <a:tab pos="2378075" algn="l"/>
                <a:tab pos="2660015" algn="l"/>
                <a:tab pos="4143375" algn="l"/>
                <a:tab pos="5337810" algn="l"/>
                <a:tab pos="6889750" algn="l"/>
                <a:tab pos="7548245" algn="l"/>
              </a:tabLst>
            </a:pPr>
            <a:r>
              <a:rPr lang="ru-RU" sz="1600" spc="-5" dirty="0" smtClean="0">
                <a:cs typeface="Calibri"/>
              </a:rPr>
              <a:t>и</a:t>
            </a:r>
            <a:r>
              <a:rPr lang="ru-RU" sz="1600" spc="5" dirty="0" smtClean="0">
                <a:cs typeface="Calibri"/>
              </a:rPr>
              <a:t>г</a:t>
            </a:r>
            <a:r>
              <a:rPr lang="ru-RU" sz="1600" spc="-5" dirty="0" smtClean="0">
                <a:cs typeface="Calibri"/>
              </a:rPr>
              <a:t>ро</a:t>
            </a:r>
            <a:r>
              <a:rPr lang="ru-RU" sz="1600" spc="-15" dirty="0" smtClean="0">
                <a:cs typeface="Calibri"/>
              </a:rPr>
              <a:t>в</a:t>
            </a:r>
            <a:r>
              <a:rPr lang="ru-RU" sz="1600" spc="-5" dirty="0" smtClean="0">
                <a:cs typeface="Calibri"/>
              </a:rPr>
              <a:t>ы</a:t>
            </a:r>
            <a:r>
              <a:rPr lang="ru-RU" sz="1600" dirty="0" smtClean="0">
                <a:cs typeface="Calibri"/>
              </a:rPr>
              <a:t>е	</a:t>
            </a:r>
            <a:r>
              <a:rPr lang="ru-RU" sz="1600" spc="-20" dirty="0" smtClean="0">
                <a:cs typeface="Calibri"/>
              </a:rPr>
              <a:t>т</a:t>
            </a:r>
            <a:r>
              <a:rPr lang="ru-RU" sz="1600" dirty="0" smtClean="0">
                <a:cs typeface="Calibri"/>
              </a:rPr>
              <a:t>е</a:t>
            </a:r>
            <a:r>
              <a:rPr lang="ru-RU" sz="1600" spc="10" dirty="0" smtClean="0">
                <a:cs typeface="Calibri"/>
              </a:rPr>
              <a:t>х</a:t>
            </a:r>
            <a:r>
              <a:rPr lang="ru-RU" sz="1600" dirty="0" smtClean="0">
                <a:cs typeface="Calibri"/>
              </a:rPr>
              <a:t>н</a:t>
            </a:r>
            <a:r>
              <a:rPr lang="ru-RU" sz="1600" spc="-20" dirty="0" smtClean="0">
                <a:cs typeface="Calibri"/>
              </a:rPr>
              <a:t>о</a:t>
            </a:r>
            <a:r>
              <a:rPr lang="ru-RU" sz="1600" spc="-5" dirty="0" smtClean="0">
                <a:cs typeface="Calibri"/>
              </a:rPr>
              <a:t>ло</a:t>
            </a:r>
            <a:r>
              <a:rPr lang="ru-RU" sz="1600" spc="5" dirty="0" smtClean="0">
                <a:cs typeface="Calibri"/>
              </a:rPr>
              <a:t>г</a:t>
            </a:r>
            <a:r>
              <a:rPr lang="ru-RU" sz="1600" spc="-5" dirty="0" smtClean="0">
                <a:cs typeface="Calibri"/>
              </a:rPr>
              <a:t>и</a:t>
            </a:r>
            <a:r>
              <a:rPr lang="ru-RU" sz="1600" dirty="0" smtClean="0">
                <a:cs typeface="Calibri"/>
              </a:rPr>
              <a:t>и	в </a:t>
            </a:r>
            <a:r>
              <a:rPr lang="ru-RU" sz="1600" spc="-10" dirty="0" smtClean="0">
                <a:cs typeface="Calibri"/>
              </a:rPr>
              <a:t>э</a:t>
            </a:r>
            <a:r>
              <a:rPr lang="ru-RU" sz="1600" dirty="0" smtClean="0">
                <a:cs typeface="Calibri"/>
              </a:rPr>
              <a:t>к</a:t>
            </a:r>
            <a:r>
              <a:rPr lang="ru-RU" sz="1600" spc="-30" dirty="0" smtClean="0">
                <a:cs typeface="Calibri"/>
              </a:rPr>
              <a:t>о</a:t>
            </a:r>
            <a:r>
              <a:rPr lang="ru-RU" sz="1600" spc="-5" dirty="0" smtClean="0">
                <a:cs typeface="Calibri"/>
              </a:rPr>
              <a:t>ло</a:t>
            </a:r>
            <a:r>
              <a:rPr lang="ru-RU" sz="1600" spc="5" dirty="0" smtClean="0">
                <a:cs typeface="Calibri"/>
              </a:rPr>
              <a:t>г</a:t>
            </a:r>
            <a:r>
              <a:rPr lang="ru-RU" sz="1600" spc="-5" dirty="0" smtClean="0">
                <a:cs typeface="Calibri"/>
              </a:rPr>
              <a:t>и</a:t>
            </a:r>
            <a:r>
              <a:rPr lang="ru-RU" sz="1600" spc="5" dirty="0" smtClean="0">
                <a:cs typeface="Calibri"/>
              </a:rPr>
              <a:t>ч</a:t>
            </a:r>
            <a:r>
              <a:rPr lang="ru-RU" sz="1600" dirty="0" smtClean="0">
                <a:cs typeface="Calibri"/>
              </a:rPr>
              <a:t>е</a:t>
            </a:r>
            <a:r>
              <a:rPr lang="ru-RU" sz="1600" spc="5" dirty="0" smtClean="0">
                <a:cs typeface="Calibri"/>
              </a:rPr>
              <a:t>с</a:t>
            </a:r>
            <a:r>
              <a:rPr lang="ru-RU" sz="1600" spc="-25" dirty="0" smtClean="0">
                <a:cs typeface="Calibri"/>
              </a:rPr>
              <a:t>к</a:t>
            </a:r>
            <a:r>
              <a:rPr lang="ru-RU" sz="1600" spc="-5" dirty="0" smtClean="0">
                <a:cs typeface="Calibri"/>
              </a:rPr>
              <a:t>о</a:t>
            </a:r>
            <a:r>
              <a:rPr lang="ru-RU" sz="1600" dirty="0" smtClean="0">
                <a:cs typeface="Calibri"/>
              </a:rPr>
              <a:t>м </a:t>
            </a:r>
            <a:r>
              <a:rPr lang="ru-RU" sz="1600" spc="-10" dirty="0" smtClean="0">
                <a:cs typeface="Calibri"/>
              </a:rPr>
              <a:t>в</a:t>
            </a:r>
            <a:r>
              <a:rPr lang="ru-RU" sz="1600" spc="-5" dirty="0" smtClean="0">
                <a:cs typeface="Calibri"/>
              </a:rPr>
              <a:t>ос</a:t>
            </a:r>
            <a:r>
              <a:rPr lang="ru-RU" sz="1600" dirty="0" smtClean="0">
                <a:cs typeface="Calibri"/>
              </a:rPr>
              <a:t>п</a:t>
            </a:r>
            <a:r>
              <a:rPr lang="ru-RU" sz="1600" spc="-5" dirty="0" smtClean="0">
                <a:cs typeface="Calibri"/>
              </a:rPr>
              <a:t>ит</a:t>
            </a:r>
            <a:r>
              <a:rPr lang="ru-RU" sz="1600" spc="-10" dirty="0" smtClean="0">
                <a:cs typeface="Calibri"/>
              </a:rPr>
              <a:t>а</a:t>
            </a:r>
            <a:r>
              <a:rPr lang="ru-RU" sz="1600" dirty="0" smtClean="0">
                <a:cs typeface="Calibri"/>
              </a:rPr>
              <a:t>нии </a:t>
            </a:r>
            <a:r>
              <a:rPr lang="ru-RU" sz="1600" spc="10" dirty="0" smtClean="0">
                <a:cs typeface="Calibri"/>
              </a:rPr>
              <a:t>(</a:t>
            </a:r>
            <a:r>
              <a:rPr lang="ru-RU" sz="1600" dirty="0" smtClean="0">
                <a:cs typeface="Calibri"/>
              </a:rPr>
              <a:t>д</a:t>
            </a:r>
            <a:r>
              <a:rPr lang="ru-RU" sz="1600" spc="-5" dirty="0" smtClean="0">
                <a:cs typeface="Calibri"/>
              </a:rPr>
              <a:t>и</a:t>
            </a:r>
            <a:r>
              <a:rPr lang="ru-RU" sz="1600" dirty="0" smtClean="0">
                <a:cs typeface="Calibri"/>
              </a:rPr>
              <a:t>д</a:t>
            </a:r>
            <a:r>
              <a:rPr lang="ru-RU" sz="1600" spc="-10" dirty="0" smtClean="0">
                <a:cs typeface="Calibri"/>
              </a:rPr>
              <a:t>а</a:t>
            </a:r>
            <a:r>
              <a:rPr lang="ru-RU" sz="1600" dirty="0" smtClean="0">
                <a:cs typeface="Calibri"/>
              </a:rPr>
              <a:t>кт</a:t>
            </a:r>
            <a:r>
              <a:rPr lang="ru-RU" sz="1600" spc="-10" dirty="0" smtClean="0">
                <a:cs typeface="Calibri"/>
              </a:rPr>
              <a:t>и</a:t>
            </a:r>
            <a:r>
              <a:rPr lang="ru-RU" sz="1600" spc="5" dirty="0" smtClean="0">
                <a:cs typeface="Calibri"/>
              </a:rPr>
              <a:t>ч</a:t>
            </a:r>
            <a:r>
              <a:rPr lang="ru-RU" sz="1600" dirty="0" smtClean="0">
                <a:cs typeface="Calibri"/>
              </a:rPr>
              <a:t>е</a:t>
            </a:r>
            <a:r>
              <a:rPr lang="ru-RU" sz="1600" spc="-15" dirty="0" smtClean="0">
                <a:cs typeface="Calibri"/>
              </a:rPr>
              <a:t>с</a:t>
            </a:r>
            <a:r>
              <a:rPr lang="ru-RU" sz="1600" dirty="0" smtClean="0">
                <a:cs typeface="Calibri"/>
              </a:rPr>
              <a:t>к</a:t>
            </a:r>
            <a:r>
              <a:rPr lang="ru-RU" sz="1600" spc="-10" dirty="0" smtClean="0">
                <a:cs typeface="Calibri"/>
              </a:rPr>
              <a:t>и</a:t>
            </a:r>
            <a:r>
              <a:rPr lang="ru-RU" sz="1600" dirty="0" smtClean="0">
                <a:cs typeface="Calibri"/>
              </a:rPr>
              <a:t>е	</a:t>
            </a:r>
            <a:r>
              <a:rPr lang="ru-RU" sz="1600" spc="-5" dirty="0" smtClean="0">
                <a:cs typeface="Calibri"/>
              </a:rPr>
              <a:t>и</a:t>
            </a:r>
            <a:r>
              <a:rPr lang="ru-RU" sz="1600" spc="5" dirty="0" smtClean="0">
                <a:cs typeface="Calibri"/>
              </a:rPr>
              <a:t>г</a:t>
            </a:r>
            <a:r>
              <a:rPr lang="ru-RU" sz="1600" spc="-5" dirty="0" smtClean="0">
                <a:cs typeface="Calibri"/>
              </a:rPr>
              <a:t>р</a:t>
            </a:r>
            <a:r>
              <a:rPr lang="ru-RU" sz="1600" spc="-10" dirty="0" smtClean="0">
                <a:cs typeface="Calibri"/>
              </a:rPr>
              <a:t>ы</a:t>
            </a:r>
            <a:r>
              <a:rPr lang="ru-RU" sz="1600" dirty="0" smtClean="0">
                <a:cs typeface="Calibri"/>
              </a:rPr>
              <a:t>,	за</a:t>
            </a:r>
            <a:r>
              <a:rPr lang="ru-RU" sz="1600" spc="-20" dirty="0" smtClean="0">
                <a:cs typeface="Calibri"/>
              </a:rPr>
              <a:t>г</a:t>
            </a:r>
            <a:r>
              <a:rPr lang="ru-RU" sz="1600" spc="-25" dirty="0" smtClean="0">
                <a:cs typeface="Calibri"/>
              </a:rPr>
              <a:t>о</a:t>
            </a:r>
            <a:r>
              <a:rPr lang="ru-RU" sz="1600" spc="-5" dirty="0" smtClean="0">
                <a:cs typeface="Calibri"/>
              </a:rPr>
              <a:t>то</a:t>
            </a:r>
            <a:r>
              <a:rPr lang="ru-RU" sz="1600" spc="-10" dirty="0" smtClean="0">
                <a:cs typeface="Calibri"/>
              </a:rPr>
              <a:t>в</a:t>
            </a:r>
            <a:r>
              <a:rPr lang="ru-RU" sz="1600" spc="-25" dirty="0" smtClean="0">
                <a:cs typeface="Calibri"/>
              </a:rPr>
              <a:t>к</a:t>
            </a:r>
            <a:r>
              <a:rPr lang="ru-RU" sz="1600" dirty="0" smtClean="0">
                <a:cs typeface="Calibri"/>
              </a:rPr>
              <a:t>а </a:t>
            </a:r>
            <a:r>
              <a:rPr lang="ru-RU" sz="1600" spc="-10" dirty="0" smtClean="0">
                <a:cs typeface="Calibri"/>
              </a:rPr>
              <a:t>природного</a:t>
            </a:r>
            <a:r>
              <a:rPr lang="ru-RU" sz="1600" spc="-2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материала,</a:t>
            </a:r>
            <a:r>
              <a:rPr lang="ru-RU" sz="1600" spc="1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сбор</a:t>
            </a:r>
            <a:r>
              <a:rPr lang="ru-RU" sz="1600" spc="-5" dirty="0" smtClean="0">
                <a:cs typeface="Calibri"/>
              </a:rPr>
              <a:t>  иллюстративного</a:t>
            </a:r>
            <a:r>
              <a:rPr lang="ru-RU" sz="1600" spc="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</a:t>
            </a:r>
            <a:r>
              <a:rPr lang="ru-RU" sz="1600" spc="-5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природного</a:t>
            </a:r>
            <a:r>
              <a:rPr lang="ru-RU" sz="1600" spc="-20" dirty="0" smtClean="0">
                <a:cs typeface="Calibri"/>
              </a:rPr>
              <a:t> </a:t>
            </a:r>
            <a:r>
              <a:rPr lang="ru-RU" sz="1600" spc="-10" dirty="0" smtClean="0">
                <a:cs typeface="Calibri"/>
              </a:rPr>
              <a:t>материала</a:t>
            </a:r>
            <a:r>
              <a:rPr lang="ru-RU" sz="1600" spc="2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</a:t>
            </a:r>
            <a:r>
              <a:rPr lang="ru-RU" sz="1600" spc="15" dirty="0" smtClean="0"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др.)</a:t>
            </a:r>
            <a:endParaRPr lang="ru-RU" sz="1600" dirty="0"/>
          </a:p>
        </p:txBody>
      </p:sp>
      <p:sp>
        <p:nvSpPr>
          <p:cNvPr id="6" name="object 24"/>
          <p:cNvSpPr txBox="1"/>
          <p:nvPr/>
        </p:nvSpPr>
        <p:spPr>
          <a:xfrm>
            <a:off x="648462" y="565921"/>
            <a:ext cx="2873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3619" marR="5080" indent="-1011555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природно-оздоровительные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ресурсы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22"/>
          <p:cNvSpPr/>
          <p:nvPr/>
        </p:nvSpPr>
        <p:spPr>
          <a:xfrm>
            <a:off x="291272" y="351607"/>
            <a:ext cx="3472815" cy="956944"/>
          </a:xfrm>
          <a:custGeom>
            <a:avLst/>
            <a:gdLst/>
            <a:ahLst/>
            <a:cxnLst/>
            <a:rect l="l" t="t" r="r" b="b"/>
            <a:pathLst>
              <a:path w="3472815" h="956945">
                <a:moveTo>
                  <a:pt x="0" y="159461"/>
                </a:moveTo>
                <a:lnTo>
                  <a:pt x="8128" y="109061"/>
                </a:lnTo>
                <a:lnTo>
                  <a:pt x="30764" y="65288"/>
                </a:lnTo>
                <a:lnTo>
                  <a:pt x="65282" y="30768"/>
                </a:lnTo>
                <a:lnTo>
                  <a:pt x="109056" y="8130"/>
                </a:lnTo>
                <a:lnTo>
                  <a:pt x="159461" y="0"/>
                </a:lnTo>
                <a:lnTo>
                  <a:pt x="3313429" y="0"/>
                </a:lnTo>
                <a:lnTo>
                  <a:pt x="3363802" y="8130"/>
                </a:lnTo>
                <a:lnTo>
                  <a:pt x="3407554" y="30768"/>
                </a:lnTo>
                <a:lnTo>
                  <a:pt x="3442058" y="65288"/>
                </a:lnTo>
                <a:lnTo>
                  <a:pt x="3464688" y="109061"/>
                </a:lnTo>
                <a:lnTo>
                  <a:pt x="3472815" y="159461"/>
                </a:lnTo>
                <a:lnTo>
                  <a:pt x="3472815" y="797306"/>
                </a:lnTo>
                <a:lnTo>
                  <a:pt x="3464688" y="847705"/>
                </a:lnTo>
                <a:lnTo>
                  <a:pt x="3442058" y="891479"/>
                </a:lnTo>
                <a:lnTo>
                  <a:pt x="3407554" y="925998"/>
                </a:lnTo>
                <a:lnTo>
                  <a:pt x="3363802" y="948637"/>
                </a:lnTo>
                <a:lnTo>
                  <a:pt x="3313429" y="956767"/>
                </a:lnTo>
                <a:lnTo>
                  <a:pt x="159461" y="956767"/>
                </a:lnTo>
                <a:lnTo>
                  <a:pt x="109056" y="948637"/>
                </a:lnTo>
                <a:lnTo>
                  <a:pt x="65282" y="925998"/>
                </a:lnTo>
                <a:lnTo>
                  <a:pt x="30764" y="891479"/>
                </a:lnTo>
                <a:lnTo>
                  <a:pt x="8128" y="847705"/>
                </a:lnTo>
                <a:lnTo>
                  <a:pt x="0" y="797306"/>
                </a:lnTo>
                <a:lnTo>
                  <a:pt x="0" y="159461"/>
                </a:ln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8369" name="Picture 1" descr="C:\Users\Елена\Desktop\sq70hkNJf1Y.jpg"/>
          <p:cNvPicPr>
            <a:picLocks noChangeAspect="1" noChangeArrowheads="1"/>
          </p:cNvPicPr>
          <p:nvPr/>
        </p:nvPicPr>
        <p:blipFill>
          <a:blip r:embed="rId3" cstate="print">
            <a:lum bright="2000" contrast="18000"/>
          </a:blip>
          <a:srcRect l="14785" b="18958"/>
          <a:stretch>
            <a:fillRect/>
          </a:stretch>
        </p:blipFill>
        <p:spPr bwMode="auto">
          <a:xfrm>
            <a:off x="5649122" y="565921"/>
            <a:ext cx="4406841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0" name="Picture 2" descr="C:\Users\Елена\Desktop\YXtKItNv1kg.jpg"/>
          <p:cNvPicPr>
            <a:picLocks noChangeAspect="1" noChangeArrowheads="1"/>
          </p:cNvPicPr>
          <p:nvPr/>
        </p:nvPicPr>
        <p:blipFill>
          <a:blip r:embed="rId4">
            <a:lum bright="4000" contrast="18000"/>
          </a:blip>
          <a:srcRect/>
          <a:stretch>
            <a:fillRect/>
          </a:stretch>
        </p:blipFill>
        <p:spPr bwMode="auto">
          <a:xfrm>
            <a:off x="4148924" y="3923507"/>
            <a:ext cx="5922182" cy="315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/>
          <a:srcRect r="92421"/>
          <a:stretch>
            <a:fillRect/>
          </a:stretch>
        </p:blipFill>
        <p:spPr bwMode="auto">
          <a:xfrm>
            <a:off x="0" y="0"/>
            <a:ext cx="1291404" cy="7561263"/>
          </a:xfrm>
          <a:prstGeom prst="rect">
            <a:avLst/>
          </a:prstGeom>
          <a:noFill/>
        </p:spPr>
      </p:pic>
      <p:pic>
        <p:nvPicPr>
          <p:cNvPr id="9" name="Picture 4" descr="C:\Users\Елена\Desktop\rXA4ZS0FTXw.jpg"/>
          <p:cNvPicPr>
            <a:picLocks noChangeAspect="1" noChangeArrowheads="1"/>
          </p:cNvPicPr>
          <p:nvPr/>
        </p:nvPicPr>
        <p:blipFill>
          <a:blip r:embed="rId3">
            <a:lum bright="-2000"/>
          </a:blip>
          <a:srcRect t="10714" b="23809"/>
          <a:stretch>
            <a:fillRect/>
          </a:stretch>
        </p:blipFill>
        <p:spPr bwMode="auto">
          <a:xfrm>
            <a:off x="219834" y="208731"/>
            <a:ext cx="4500558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lum bright="-4000" contrast="10000"/>
          </a:blip>
          <a:srcRect l="6660" t="4100" r="2347" b="15017"/>
          <a:stretch>
            <a:fillRect/>
          </a:stretch>
        </p:blipFill>
        <p:spPr bwMode="auto">
          <a:xfrm>
            <a:off x="219834" y="4280697"/>
            <a:ext cx="450059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https://sun9-39.userapi.com/impg/gTlfJ1hwsbjQSS1_oUkDnoVm_WRrNlA3VB6TXg/sBkr-wLVK_w.jpg?size=1280x640&amp;quality=95&amp;sign=bd4e5bb0a160c2e4736e3d316b02dd8f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3304" y="208731"/>
            <a:ext cx="527096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https://sun9-25.userapi.com/impg/qwt4nFXC1aRLszLHw7p1ULOjYcWxUSF6XxNPsA/KYK1wwAqn0w.jpg?size=1280x960&amp;quality=95&amp;sign=837b4a615495da4612ea908ec635b97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3304" y="3316284"/>
            <a:ext cx="5286412" cy="396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730</TotalTime>
  <Words>759</Words>
  <PresentationFormat>Произвольный</PresentationFormat>
  <Paragraphs>103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80</cp:revision>
  <dcterms:created xsi:type="dcterms:W3CDTF">2022-09-15T09:02:28Z</dcterms:created>
  <dcterms:modified xsi:type="dcterms:W3CDTF">2024-07-16T11:09:50Z</dcterms:modified>
</cp:coreProperties>
</file>